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90" r:id="rId2"/>
    <p:sldId id="477" r:id="rId3"/>
    <p:sldId id="549" r:id="rId4"/>
    <p:sldId id="393" r:id="rId5"/>
    <p:sldId id="444" r:id="rId6"/>
    <p:sldId id="459" r:id="rId7"/>
    <p:sldId id="530" r:id="rId8"/>
    <p:sldId id="550" r:id="rId9"/>
    <p:sldId id="551" r:id="rId10"/>
    <p:sldId id="555" r:id="rId11"/>
    <p:sldId id="556" r:id="rId12"/>
    <p:sldId id="559" r:id="rId13"/>
    <p:sldId id="560" r:id="rId14"/>
    <p:sldId id="468" r:id="rId15"/>
    <p:sldId id="552" r:id="rId16"/>
    <p:sldId id="564" r:id="rId17"/>
    <p:sldId id="554" r:id="rId18"/>
    <p:sldId id="557" r:id="rId19"/>
    <p:sldId id="558" r:id="rId20"/>
    <p:sldId id="498" r:id="rId21"/>
    <p:sldId id="503" r:id="rId22"/>
    <p:sldId id="561" r:id="rId23"/>
    <p:sldId id="562" r:id="rId24"/>
    <p:sldId id="563" r:id="rId25"/>
  </p:sldIdLst>
  <p:sldSz cx="9144000" cy="6858000" type="screen4x3"/>
  <p:notesSz cx="6858000" cy="9144000"/>
  <p:custDataLst>
    <p:tags r:id="rId28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A00"/>
    <a:srgbClr val="FFCC99"/>
    <a:srgbClr val="294A5A"/>
    <a:srgbClr val="000000"/>
    <a:srgbClr val="C96B0D"/>
    <a:srgbClr val="3D9A57"/>
    <a:srgbClr val="00AAA2"/>
    <a:srgbClr val="F29234"/>
    <a:srgbClr val="414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590" autoAdjust="0"/>
  </p:normalViewPr>
  <p:slideViewPr>
    <p:cSldViewPr snapToGrid="0">
      <p:cViewPr varScale="1">
        <p:scale>
          <a:sx n="104" d="100"/>
          <a:sy n="104" d="100"/>
        </p:scale>
        <p:origin x="2490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82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4" Type="http://schemas.openxmlformats.org/officeDocument/2006/relationships/image" Target="../media/image8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image" Target="../media/image94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12" Type="http://schemas.openxmlformats.org/officeDocument/2006/relationships/image" Target="../media/image93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11" Type="http://schemas.openxmlformats.org/officeDocument/2006/relationships/image" Target="../media/image92.wmf"/><Relationship Id="rId5" Type="http://schemas.openxmlformats.org/officeDocument/2006/relationships/image" Target="../media/image86.wmf"/><Relationship Id="rId10" Type="http://schemas.openxmlformats.org/officeDocument/2006/relationships/image" Target="../media/image91.wmf"/><Relationship Id="rId4" Type="http://schemas.openxmlformats.org/officeDocument/2006/relationships/image" Target="../media/image85.wmf"/><Relationship Id="rId9" Type="http://schemas.openxmlformats.org/officeDocument/2006/relationships/image" Target="../media/image90.wmf"/><Relationship Id="rId14" Type="http://schemas.openxmlformats.org/officeDocument/2006/relationships/image" Target="../media/image9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image" Target="../media/image108.wmf"/><Relationship Id="rId18" Type="http://schemas.openxmlformats.org/officeDocument/2006/relationships/image" Target="../media/image113.wmf"/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12" Type="http://schemas.openxmlformats.org/officeDocument/2006/relationships/image" Target="../media/image107.wmf"/><Relationship Id="rId17" Type="http://schemas.openxmlformats.org/officeDocument/2006/relationships/image" Target="../media/image112.wmf"/><Relationship Id="rId2" Type="http://schemas.openxmlformats.org/officeDocument/2006/relationships/image" Target="../media/image97.wmf"/><Relationship Id="rId16" Type="http://schemas.openxmlformats.org/officeDocument/2006/relationships/image" Target="../media/image111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11" Type="http://schemas.openxmlformats.org/officeDocument/2006/relationships/image" Target="../media/image106.wmf"/><Relationship Id="rId5" Type="http://schemas.openxmlformats.org/officeDocument/2006/relationships/image" Target="../media/image100.wmf"/><Relationship Id="rId15" Type="http://schemas.openxmlformats.org/officeDocument/2006/relationships/image" Target="../media/image110.wmf"/><Relationship Id="rId10" Type="http://schemas.openxmlformats.org/officeDocument/2006/relationships/image" Target="../media/image105.wmf"/><Relationship Id="rId4" Type="http://schemas.openxmlformats.org/officeDocument/2006/relationships/image" Target="../media/image99.wmf"/><Relationship Id="rId9" Type="http://schemas.openxmlformats.org/officeDocument/2006/relationships/image" Target="../media/image104.wmf"/><Relationship Id="rId14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2.w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4" Type="http://schemas.openxmlformats.org/officeDocument/2006/relationships/image" Target="../media/image5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4.emf"/><Relationship Id="rId1" Type="http://schemas.openxmlformats.org/officeDocument/2006/relationships/image" Target="../media/image57.wmf"/><Relationship Id="rId4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0C751-E73B-4671-BF60-2E05CCA1B27E}" type="datetimeFigureOut">
              <a:rPr lang="zh-CN" altLang="en-US" smtClean="0"/>
              <a:pPr/>
              <a:t>2019/10/13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9D8E0-8278-49BB-B0CA-553CE08C89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105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  <a:pPr/>
              <a:t>2019/10/13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4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20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175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156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34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09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0" y="523875"/>
            <a:ext cx="9144000" cy="36000"/>
          </a:xfrm>
          <a:prstGeom prst="rect">
            <a:avLst/>
          </a:prstGeom>
          <a:solidFill>
            <a:srgbClr val="F29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2" y="2"/>
            <a:ext cx="9144001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16" y="6667"/>
            <a:ext cx="2018239" cy="51054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02271" y="56988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本章目录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434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0" y="523875"/>
            <a:ext cx="9144000" cy="36000"/>
          </a:xfrm>
          <a:prstGeom prst="rect">
            <a:avLst/>
          </a:prstGeom>
          <a:solidFill>
            <a:srgbClr val="F29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2" y="2"/>
            <a:ext cx="9144001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grpSp>
        <p:nvGrpSpPr>
          <p:cNvPr id="38" name="组合 37"/>
          <p:cNvGrpSpPr>
            <a:grpSpLocks/>
          </p:cNvGrpSpPr>
          <p:nvPr userDrawn="1"/>
        </p:nvGrpSpPr>
        <p:grpSpPr bwMode="auto">
          <a:xfrm>
            <a:off x="1477601" y="141816"/>
            <a:ext cx="1330325" cy="519886"/>
            <a:chOff x="1399441" y="1145221"/>
            <a:chExt cx="1329556" cy="389789"/>
          </a:xfrm>
        </p:grpSpPr>
        <p:sp>
          <p:nvSpPr>
            <p:cNvPr id="39" name="圆角矩形 3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624" cy="25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16" y="6667"/>
            <a:ext cx="2018239" cy="51054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02271" y="56988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3.1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刚体的运动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8135814" y="6356350"/>
            <a:ext cx="379535" cy="365125"/>
          </a:xfrm>
        </p:spPr>
        <p:txBody>
          <a:bodyPr/>
          <a:lstStyle/>
          <a:p>
            <a:fld id="{720AFD23-7FD8-4D17-A0A1-97F143C0E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61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0" y="523875"/>
            <a:ext cx="9144000" cy="36000"/>
          </a:xfrm>
          <a:prstGeom prst="rect">
            <a:avLst/>
          </a:prstGeom>
          <a:solidFill>
            <a:srgbClr val="F29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2" y="2"/>
            <a:ext cx="9144001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grpSp>
        <p:nvGrpSpPr>
          <p:cNvPr id="38" name="组合 37"/>
          <p:cNvGrpSpPr>
            <a:grpSpLocks/>
          </p:cNvGrpSpPr>
          <p:nvPr userDrawn="1"/>
        </p:nvGrpSpPr>
        <p:grpSpPr bwMode="auto">
          <a:xfrm>
            <a:off x="1477601" y="141816"/>
            <a:ext cx="1330325" cy="519886"/>
            <a:chOff x="1399441" y="1145221"/>
            <a:chExt cx="1329556" cy="389789"/>
          </a:xfrm>
        </p:grpSpPr>
        <p:sp>
          <p:nvSpPr>
            <p:cNvPr id="39" name="圆角矩形 3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624" cy="25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16" y="6667"/>
            <a:ext cx="2018239" cy="51054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02271" y="56988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3.2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刚体动力学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35814" y="6356350"/>
            <a:ext cx="379535" cy="365125"/>
          </a:xfrm>
        </p:spPr>
        <p:txBody>
          <a:bodyPr/>
          <a:lstStyle/>
          <a:p>
            <a:fld id="{720AFD23-7FD8-4D17-A0A1-97F143C0E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63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0" y="523875"/>
            <a:ext cx="9144000" cy="36000"/>
          </a:xfrm>
          <a:prstGeom prst="rect">
            <a:avLst/>
          </a:prstGeom>
          <a:solidFill>
            <a:srgbClr val="F29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2" y="2"/>
            <a:ext cx="9144001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grpSp>
        <p:nvGrpSpPr>
          <p:cNvPr id="38" name="组合 37"/>
          <p:cNvGrpSpPr>
            <a:grpSpLocks/>
          </p:cNvGrpSpPr>
          <p:nvPr userDrawn="1"/>
        </p:nvGrpSpPr>
        <p:grpSpPr bwMode="auto">
          <a:xfrm>
            <a:off x="1477601" y="141816"/>
            <a:ext cx="1330325" cy="519886"/>
            <a:chOff x="1399441" y="1145221"/>
            <a:chExt cx="1329556" cy="389789"/>
          </a:xfrm>
        </p:grpSpPr>
        <p:sp>
          <p:nvSpPr>
            <p:cNvPr id="39" name="圆角矩形 3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624" cy="25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16" y="6667"/>
            <a:ext cx="2018239" cy="51054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02271" y="56988"/>
            <a:ext cx="519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3.3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定轴转动刚体的角动量守恒定律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43630" y="6356350"/>
            <a:ext cx="371719" cy="365125"/>
          </a:xfrm>
        </p:spPr>
        <p:txBody>
          <a:bodyPr/>
          <a:lstStyle/>
          <a:p>
            <a:fld id="{720AFD23-7FD8-4D17-A0A1-97F143C0E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38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0" y="523875"/>
            <a:ext cx="9144000" cy="36000"/>
          </a:xfrm>
          <a:prstGeom prst="rect">
            <a:avLst/>
          </a:prstGeom>
          <a:solidFill>
            <a:srgbClr val="F29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2" y="2"/>
            <a:ext cx="9144001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grpSp>
        <p:nvGrpSpPr>
          <p:cNvPr id="38" name="组合 37"/>
          <p:cNvGrpSpPr>
            <a:grpSpLocks/>
          </p:cNvGrpSpPr>
          <p:nvPr userDrawn="1"/>
        </p:nvGrpSpPr>
        <p:grpSpPr bwMode="auto">
          <a:xfrm>
            <a:off x="1477601" y="141816"/>
            <a:ext cx="1330325" cy="519886"/>
            <a:chOff x="1399441" y="1145221"/>
            <a:chExt cx="1329556" cy="389789"/>
          </a:xfrm>
        </p:grpSpPr>
        <p:sp>
          <p:nvSpPr>
            <p:cNvPr id="39" name="圆角矩形 3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624" cy="25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16" y="6667"/>
            <a:ext cx="2018239" cy="51054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02271" y="56988"/>
            <a:ext cx="662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小结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质点直线运动与刚体定轴转动对应关系式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43630" y="6356350"/>
            <a:ext cx="371719" cy="365125"/>
          </a:xfrm>
        </p:spPr>
        <p:txBody>
          <a:bodyPr/>
          <a:lstStyle/>
          <a:p>
            <a:fld id="{720AFD23-7FD8-4D17-A0A1-97F143C0E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95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0" y="523875"/>
            <a:ext cx="9144000" cy="36000"/>
          </a:xfrm>
          <a:prstGeom prst="rect">
            <a:avLst/>
          </a:prstGeom>
          <a:solidFill>
            <a:srgbClr val="F29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2" y="2"/>
            <a:ext cx="9144001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grpSp>
        <p:nvGrpSpPr>
          <p:cNvPr id="38" name="组合 37"/>
          <p:cNvGrpSpPr>
            <a:grpSpLocks/>
          </p:cNvGrpSpPr>
          <p:nvPr userDrawn="1"/>
        </p:nvGrpSpPr>
        <p:grpSpPr bwMode="auto">
          <a:xfrm>
            <a:off x="1477601" y="141816"/>
            <a:ext cx="1330325" cy="519886"/>
            <a:chOff x="1399441" y="1145221"/>
            <a:chExt cx="1329556" cy="389789"/>
          </a:xfrm>
        </p:grpSpPr>
        <p:sp>
          <p:nvSpPr>
            <p:cNvPr id="39" name="圆角矩形 3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624" cy="25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16" y="6667"/>
            <a:ext cx="2018239" cy="51054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02271" y="56988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本章小结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43630" y="6356350"/>
            <a:ext cx="371719" cy="365125"/>
          </a:xfrm>
        </p:spPr>
        <p:txBody>
          <a:bodyPr/>
          <a:lstStyle/>
          <a:p>
            <a:fld id="{720AFD23-7FD8-4D17-A0A1-97F143C0E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2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0" y="523875"/>
            <a:ext cx="9144000" cy="36000"/>
          </a:xfrm>
          <a:prstGeom prst="rect">
            <a:avLst/>
          </a:prstGeom>
          <a:solidFill>
            <a:srgbClr val="F29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2" y="2"/>
            <a:ext cx="9144001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grpSp>
        <p:nvGrpSpPr>
          <p:cNvPr id="38" name="组合 37"/>
          <p:cNvGrpSpPr>
            <a:grpSpLocks/>
          </p:cNvGrpSpPr>
          <p:nvPr userDrawn="1"/>
        </p:nvGrpSpPr>
        <p:grpSpPr bwMode="auto">
          <a:xfrm>
            <a:off x="1477601" y="141816"/>
            <a:ext cx="1330325" cy="519886"/>
            <a:chOff x="1399441" y="1145221"/>
            <a:chExt cx="1329556" cy="389789"/>
          </a:xfrm>
        </p:grpSpPr>
        <p:sp>
          <p:nvSpPr>
            <p:cNvPr id="39" name="圆角矩形 3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624" cy="25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16" y="6667"/>
            <a:ext cx="2018239" cy="51054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02271" y="5698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练习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43630" y="6356350"/>
            <a:ext cx="371719" cy="365125"/>
          </a:xfrm>
        </p:spPr>
        <p:txBody>
          <a:bodyPr/>
          <a:lstStyle/>
          <a:p>
            <a:fld id="{720AFD23-7FD8-4D17-A0A1-97F143C0E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50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567">
        <p15:prstTrans prst="airplane"/>
      </p:transition>
    </mc:Choice>
    <mc:Fallback xmlns="">
      <p:transition spd="slow" advTm="7567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AFD23-7FD8-4D17-A0A1-97F143C0E2E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31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70" r:id="rId2"/>
    <p:sldLayoutId id="2147483694" r:id="rId3"/>
    <p:sldLayoutId id="2147483693" r:id="rId4"/>
    <p:sldLayoutId id="2147483701" r:id="rId5"/>
    <p:sldLayoutId id="2147483699" r:id="rId6"/>
    <p:sldLayoutId id="2147483700" r:id="rId7"/>
    <p:sldLayoutId id="2147483692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38.emf"/><Relationship Id="rId26" Type="http://schemas.openxmlformats.org/officeDocument/2006/relationships/image" Target="../media/image42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5.emf"/><Relationship Id="rId17" Type="http://schemas.openxmlformats.org/officeDocument/2006/relationships/oleObject" Target="../embeddings/oleObject27.bin"/><Relationship Id="rId25" Type="http://schemas.openxmlformats.org/officeDocument/2006/relationships/oleObject" Target="../embeddings/oleObject31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7.emf"/><Relationship Id="rId20" Type="http://schemas.openxmlformats.org/officeDocument/2006/relationships/image" Target="../media/image39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41.e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34.e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31.e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6.emf"/><Relationship Id="rId22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48.png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7.emf"/><Relationship Id="rId17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1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image" Target="../media/image50.png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2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emf"/><Relationship Id="rId11" Type="http://schemas.openxmlformats.org/officeDocument/2006/relationships/image" Target="../media/image57.png"/><Relationship Id="rId5" Type="http://schemas.openxmlformats.org/officeDocument/2006/relationships/oleObject" Target="../embeddings/oleObject38.bin"/><Relationship Id="rId15" Type="http://schemas.openxmlformats.org/officeDocument/2006/relationships/image" Target="../media/image61.png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47.emf"/><Relationship Id="rId18" Type="http://schemas.openxmlformats.org/officeDocument/2006/relationships/image" Target="../media/image66.png"/><Relationship Id="rId3" Type="http://schemas.openxmlformats.org/officeDocument/2006/relationships/oleObject" Target="../embeddings/oleObject41.bin"/><Relationship Id="rId7" Type="http://schemas.openxmlformats.org/officeDocument/2006/relationships/image" Target="../media/image53.png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6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6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0.png"/><Relationship Id="rId11" Type="http://schemas.openxmlformats.org/officeDocument/2006/relationships/image" Target="../media/image45.emf"/><Relationship Id="rId5" Type="http://schemas.openxmlformats.org/officeDocument/2006/relationships/image" Target="../media/image510.png"/><Relationship Id="rId15" Type="http://schemas.openxmlformats.org/officeDocument/2006/relationships/image" Target="../media/image55.png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67.png"/><Relationship Id="rId4" Type="http://schemas.openxmlformats.org/officeDocument/2006/relationships/image" Target="../media/image57.wmf"/><Relationship Id="rId9" Type="http://schemas.openxmlformats.org/officeDocument/2006/relationships/image" Target="../media/image14.emf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0.png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68.emf"/><Relationship Id="rId4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5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56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51.bin"/><Relationship Id="rId21" Type="http://schemas.openxmlformats.org/officeDocument/2006/relationships/oleObject" Target="../embeddings/oleObject60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58.bin"/><Relationship Id="rId25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64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55.bin"/><Relationship Id="rId24" Type="http://schemas.openxmlformats.org/officeDocument/2006/relationships/image" Target="../media/image92.wmf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23" Type="http://schemas.openxmlformats.org/officeDocument/2006/relationships/oleObject" Target="../embeddings/oleObject61.bin"/><Relationship Id="rId28" Type="http://schemas.openxmlformats.org/officeDocument/2006/relationships/image" Target="../media/image94.wmf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59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87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63.bin"/><Relationship Id="rId30" Type="http://schemas.openxmlformats.org/officeDocument/2006/relationships/image" Target="../media/image9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oleObject" Target="../embeddings/oleObject70.bin"/><Relationship Id="rId18" Type="http://schemas.openxmlformats.org/officeDocument/2006/relationships/oleObject" Target="../embeddings/oleObject73.bin"/><Relationship Id="rId26" Type="http://schemas.openxmlformats.org/officeDocument/2006/relationships/oleObject" Target="../embeddings/oleObject77.bin"/><Relationship Id="rId39" Type="http://schemas.openxmlformats.org/officeDocument/2006/relationships/image" Target="../media/image113.wmf"/><Relationship Id="rId3" Type="http://schemas.openxmlformats.org/officeDocument/2006/relationships/oleObject" Target="../embeddings/oleObject65.bin"/><Relationship Id="rId21" Type="http://schemas.openxmlformats.org/officeDocument/2006/relationships/image" Target="../media/image104.wmf"/><Relationship Id="rId34" Type="http://schemas.openxmlformats.org/officeDocument/2006/relationships/oleObject" Target="../embeddings/oleObject81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00.wmf"/><Relationship Id="rId17" Type="http://schemas.openxmlformats.org/officeDocument/2006/relationships/oleObject" Target="../embeddings/oleObject72.bin"/><Relationship Id="rId25" Type="http://schemas.openxmlformats.org/officeDocument/2006/relationships/image" Target="../media/image106.wmf"/><Relationship Id="rId33" Type="http://schemas.openxmlformats.org/officeDocument/2006/relationships/image" Target="../media/image110.wmf"/><Relationship Id="rId38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2.wmf"/><Relationship Id="rId20" Type="http://schemas.openxmlformats.org/officeDocument/2006/relationships/oleObject" Target="../embeddings/oleObject74.bin"/><Relationship Id="rId29" Type="http://schemas.openxmlformats.org/officeDocument/2006/relationships/image" Target="../media/image108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69.bin"/><Relationship Id="rId24" Type="http://schemas.openxmlformats.org/officeDocument/2006/relationships/oleObject" Target="../embeddings/oleObject76.bin"/><Relationship Id="rId32" Type="http://schemas.openxmlformats.org/officeDocument/2006/relationships/oleObject" Target="../embeddings/oleObject80.bin"/><Relationship Id="rId37" Type="http://schemas.openxmlformats.org/officeDocument/2006/relationships/image" Target="../media/image112.wmf"/><Relationship Id="rId40" Type="http://schemas.openxmlformats.org/officeDocument/2006/relationships/image" Target="../media/image114.png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23" Type="http://schemas.openxmlformats.org/officeDocument/2006/relationships/image" Target="../media/image105.wmf"/><Relationship Id="rId28" Type="http://schemas.openxmlformats.org/officeDocument/2006/relationships/oleObject" Target="../embeddings/oleObject78.bin"/><Relationship Id="rId36" Type="http://schemas.openxmlformats.org/officeDocument/2006/relationships/oleObject" Target="../embeddings/oleObject82.bin"/><Relationship Id="rId10" Type="http://schemas.openxmlformats.org/officeDocument/2006/relationships/image" Target="../media/image99.wmf"/><Relationship Id="rId19" Type="http://schemas.openxmlformats.org/officeDocument/2006/relationships/image" Target="../media/image103.wmf"/><Relationship Id="rId31" Type="http://schemas.openxmlformats.org/officeDocument/2006/relationships/image" Target="../media/image10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01.wmf"/><Relationship Id="rId22" Type="http://schemas.openxmlformats.org/officeDocument/2006/relationships/oleObject" Target="../embeddings/oleObject75.bin"/><Relationship Id="rId27" Type="http://schemas.openxmlformats.org/officeDocument/2006/relationships/image" Target="../media/image107.wmf"/><Relationship Id="rId30" Type="http://schemas.openxmlformats.org/officeDocument/2006/relationships/oleObject" Target="../embeddings/oleObject79.bin"/><Relationship Id="rId35" Type="http://schemas.openxmlformats.org/officeDocument/2006/relationships/image" Target="../media/image11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.emf"/><Relationship Id="rId3" Type="http://schemas.openxmlformats.org/officeDocument/2006/relationships/image" Target="../media/image16.png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1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9.emf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6741368"/>
            <a:ext cx="9144000" cy="1166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-277168" y="1724643"/>
            <a:ext cx="5681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200" normalizeH="0" baseline="0" noProof="0" dirty="0" smtClean="0">
                <a:ln>
                  <a:noFill/>
                </a:ln>
                <a:solidFill>
                  <a:srgbClr val="165799">
                    <a:lumMod val="75000"/>
                  </a:srgb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kumimoji="0" lang="zh-CN" altLang="en-US" sz="4000" b="1" i="0" u="none" strike="noStrike" kern="0" cap="none" spc="200" normalizeH="0" baseline="0" noProof="0" dirty="0" smtClean="0">
                <a:ln>
                  <a:noFill/>
                </a:ln>
                <a:solidFill>
                  <a:srgbClr val="165799">
                    <a:lumMod val="75000"/>
                  </a:srgb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大学物理</a:t>
            </a:r>
            <a:r>
              <a:rPr kumimoji="0" lang="en-US" altLang="zh-CN" sz="4000" b="1" i="0" u="none" strike="noStrike" kern="0" cap="none" spc="200" normalizeH="0" baseline="0" noProof="0" dirty="0" smtClean="0">
                <a:ln>
                  <a:noFill/>
                </a:ln>
                <a:solidFill>
                  <a:srgbClr val="165799">
                    <a:lumMod val="75000"/>
                  </a:srgb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kumimoji="0" lang="zh-CN" altLang="en-US" sz="4000" b="1" i="0" u="none" strike="noStrike" kern="0" cap="none" spc="200" normalizeH="0" baseline="0" noProof="0" dirty="0" smtClean="0">
                <a:ln>
                  <a:noFill/>
                </a:ln>
                <a:solidFill>
                  <a:srgbClr val="165799">
                    <a:lumMod val="75000"/>
                  </a:srgb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力学篇</a:t>
            </a:r>
            <a:r>
              <a:rPr kumimoji="0" lang="en-US" altLang="zh-CN" sz="4000" b="1" i="0" u="none" strike="noStrike" kern="0" cap="none" spc="200" normalizeH="0" baseline="0" noProof="0" dirty="0" smtClean="0">
                <a:ln>
                  <a:noFill/>
                </a:ln>
                <a:solidFill>
                  <a:srgbClr val="165799">
                    <a:lumMod val="75000"/>
                  </a:srgb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kumimoji="0" lang="zh-CN" altLang="en-US" sz="4000" i="0" u="none" strike="noStrike" kern="0" cap="none" spc="200" normalizeH="0" baseline="0" noProof="0" dirty="0">
              <a:ln>
                <a:noFill/>
              </a:ln>
              <a:solidFill>
                <a:srgbClr val="165799">
                  <a:lumMod val="75000"/>
                </a:srgbClr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43" name="TextBox 5"/>
          <p:cNvSpPr txBox="1"/>
          <p:nvPr/>
        </p:nvSpPr>
        <p:spPr>
          <a:xfrm>
            <a:off x="303429" y="2550387"/>
            <a:ext cx="4361038" cy="461665"/>
          </a:xfrm>
          <a:prstGeom prst="rect">
            <a:avLst/>
          </a:prstGeom>
          <a:solidFill>
            <a:srgbClr val="ED5A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方正姚体" pitchFamily="2" charset="-122"/>
                <a:ea typeface="方正姚体" pitchFamily="2" charset="-122"/>
              </a:rPr>
              <a:t>第</a:t>
            </a:r>
            <a:r>
              <a:rPr lang="zh-CN" altLang="en-US" sz="2400" b="1" kern="0" dirty="0">
                <a:solidFill>
                  <a:sysClr val="window" lastClr="FFFFFF"/>
                </a:solidFill>
                <a:latin typeface="方正姚体" pitchFamily="2" charset="-122"/>
                <a:ea typeface="方正姚体" pitchFamily="2" charset="-122"/>
              </a:rPr>
              <a:t>三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方正姚体" pitchFamily="2" charset="-122"/>
                <a:ea typeface="方正姚体" pitchFamily="2" charset="-122"/>
              </a:rPr>
              <a:t>章  刚体</a:t>
            </a:r>
          </a:p>
        </p:txBody>
      </p:sp>
      <p:sp>
        <p:nvSpPr>
          <p:cNvPr id="44" name="TextBox 5"/>
          <p:cNvSpPr txBox="1"/>
          <p:nvPr/>
        </p:nvSpPr>
        <p:spPr>
          <a:xfrm>
            <a:off x="307092" y="4913125"/>
            <a:ext cx="354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165799">
                    <a:lumMod val="75000"/>
                  </a:srgbClr>
                </a:solidFill>
                <a:effectLst/>
                <a:uLnTx/>
                <a:uFillTx/>
                <a:latin typeface="方正姚体" pitchFamily="2" charset="-122"/>
                <a:ea typeface="方正姚体" pitchFamily="2" charset="-122"/>
              </a:rPr>
              <a:t>制作教</a:t>
            </a:r>
            <a:r>
              <a:rPr lang="zh-CN" altLang="en-US" sz="2000" b="1" kern="0" dirty="0" smtClean="0">
                <a:solidFill>
                  <a:srgbClr val="165799">
                    <a:lumMod val="75000"/>
                  </a:srgbClr>
                </a:solidFill>
                <a:latin typeface="方正姚体" pitchFamily="2" charset="-122"/>
                <a:ea typeface="方正姚体" pitchFamily="2" charset="-122"/>
              </a:rPr>
              <a:t>师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165799">
                    <a:lumMod val="75000"/>
                  </a:srgbClr>
                </a:solidFill>
                <a:effectLst/>
                <a:uLnTx/>
                <a:uFillTx/>
                <a:latin typeface="方正姚体" pitchFamily="2" charset="-122"/>
                <a:ea typeface="方正姚体" pitchFamily="2" charset="-122"/>
              </a:rPr>
              <a:t>：          潘  安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165799">
                  <a:lumMod val="75000"/>
                </a:srgbClr>
              </a:solidFill>
              <a:effectLst/>
              <a:uLnTx/>
              <a:uFillTx/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47" name="TextBox 5"/>
          <p:cNvSpPr txBox="1"/>
          <p:nvPr/>
        </p:nvSpPr>
        <p:spPr>
          <a:xfrm>
            <a:off x="305380" y="5493468"/>
            <a:ext cx="354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165799">
                    <a:lumMod val="75000"/>
                  </a:srgbClr>
                </a:solidFill>
                <a:effectLst/>
                <a:uLnTx/>
                <a:uFillTx/>
                <a:latin typeface="方正姚体" pitchFamily="2" charset="-122"/>
                <a:ea typeface="方正姚体" pitchFamily="2" charset="-122"/>
              </a:rPr>
              <a:t>学        院：       信息学院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165799">
                  <a:lumMod val="75000"/>
                </a:srgbClr>
              </a:solidFill>
              <a:effectLst/>
              <a:uLnTx/>
              <a:uFillTx/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54" name="等腰三角形 53"/>
          <p:cNvSpPr/>
          <p:nvPr/>
        </p:nvSpPr>
        <p:spPr>
          <a:xfrm>
            <a:off x="5656776" y="2078586"/>
            <a:ext cx="3462285" cy="3666735"/>
          </a:xfrm>
          <a:prstGeom prst="triangl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55" name="等腰三角形 54"/>
          <p:cNvSpPr/>
          <p:nvPr/>
        </p:nvSpPr>
        <p:spPr>
          <a:xfrm>
            <a:off x="3647808" y="764771"/>
            <a:ext cx="4598417" cy="4727574"/>
          </a:xfrm>
          <a:prstGeom prst="triangle">
            <a:avLst/>
          </a:prstGeom>
          <a:noFill/>
          <a:ln w="12700" cap="flat" cmpd="sng" algn="ctr">
            <a:solidFill>
              <a:srgbClr val="165799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0" y="0"/>
            <a:ext cx="9144000" cy="1166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>
              <a:solidFill>
                <a:srgbClr val="294A5A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9" y="307091"/>
            <a:ext cx="2409825" cy="609600"/>
          </a:xfrm>
          <a:prstGeom prst="rect">
            <a:avLst/>
          </a:prstGeom>
        </p:spPr>
      </p:pic>
      <p:pic>
        <p:nvPicPr>
          <p:cNvPr id="1026" name="Picture 2" descr="理科物理元素矢量插画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91" y="2223960"/>
            <a:ext cx="3238992" cy="324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217" y="1508399"/>
            <a:ext cx="7790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1】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计算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质量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长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L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的均匀细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棒绕通过其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端点的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垂直轴的转动惯量。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03" y="1939286"/>
            <a:ext cx="2416810" cy="16049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1603" y="1046734"/>
            <a:ext cx="2260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kumimoji="1" lang="zh-CN" altLang="en-US" sz="2000" dirty="0">
                <a:latin typeface="微软雅黑"/>
                <a:ea typeface="微软雅黑"/>
              </a:rPr>
              <a:t> 常用</a:t>
            </a:r>
            <a:r>
              <a:rPr kumimoji="1" lang="zh-CN" altLang="en-US" sz="2000" dirty="0" smtClean="0">
                <a:latin typeface="微软雅黑"/>
                <a:ea typeface="微软雅黑"/>
              </a:rPr>
              <a:t>转动惯量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二、刚体的转动惯量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92421" y="2438988"/>
            <a:ext cx="4135427" cy="2569027"/>
            <a:chOff x="1392421" y="2438988"/>
            <a:chExt cx="4135427" cy="2569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1601339" y="2438988"/>
                  <a:ext cx="3526606" cy="5648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1339" y="2438988"/>
                  <a:ext cx="3526606" cy="5648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392421" y="3210394"/>
                  <a:ext cx="4135427" cy="8964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subSup"/>
                            <m:grow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zh-CN" altLang="en-US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zh-CN" altLang="en-US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sSup>
                              <m:sSup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zh-CN" altLang="en-US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Sup>
                          <m:sSubSup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  <m:d>
                              <m:dPr>
                                <m:begChr m:val=""/>
                                <m:endChr m:val="|"/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1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zh-CN" altLang="en-US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zh-CN" altLang="en-US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421" y="3210394"/>
                  <a:ext cx="4135427" cy="89646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1938001" y="4336549"/>
                  <a:ext cx="2853282" cy="671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zh-CN" altLang="en-US" sz="18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zh-CN" altLang="en-US" sz="1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zh-CN" altLang="en-US" sz="1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8001" y="4336549"/>
                  <a:ext cx="2853282" cy="67146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579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、力矩和转动定律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000" y="1046734"/>
            <a:ext cx="826203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000000"/>
                </a:solidFill>
                <a:latin typeface="+mj-ea"/>
                <a:ea typeface="+mj-ea"/>
              </a:rPr>
              <a:t>1.</a:t>
            </a:r>
            <a:r>
              <a:rPr kumimoji="1" lang="zh-CN" altLang="en-US" sz="1800" dirty="0">
                <a:solidFill>
                  <a:srgbClr val="000000"/>
                </a:solidFill>
                <a:latin typeface="+mj-ea"/>
                <a:ea typeface="+mj-ea"/>
              </a:rPr>
              <a:t>力矩：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如图，轻杆受力</a:t>
            </a:r>
            <a:r>
              <a:rPr kumimoji="1" lang="en-US" altLang="zh-CN" sz="1800" i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kumimoji="1" lang="en-US" altLang="zh-CN" sz="1800" i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kumimoji="1" lang="en-US" altLang="zh-CN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的力臂</a:t>
            </a:r>
            <a:r>
              <a:rPr kumimoji="1" lang="en-US" altLang="zh-CN" sz="1800" i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，则力</a:t>
            </a:r>
            <a:r>
              <a:rPr kumimoji="1" lang="en-US" altLang="zh-CN" sz="1800" i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 </a:t>
            </a:r>
            <a:r>
              <a:rPr kumimoji="1" lang="zh-CN" altLang="en-US" sz="18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转轴</a:t>
            </a:r>
            <a:r>
              <a:rPr kumimoji="1" lang="zh-CN" altLang="en-US" sz="18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力矩大小为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6382758" y="1286799"/>
            <a:ext cx="2557463" cy="1624013"/>
            <a:chOff x="3666" y="654"/>
            <a:chExt cx="1611" cy="1023"/>
          </a:xfrm>
        </p:grpSpPr>
        <p:sp>
          <p:nvSpPr>
            <p:cNvPr id="6" name="AutoShape 41"/>
            <p:cNvSpPr>
              <a:spLocks noChangeArrowheads="1"/>
            </p:cNvSpPr>
            <p:nvPr/>
          </p:nvSpPr>
          <p:spPr bwMode="auto">
            <a:xfrm>
              <a:off x="3891" y="817"/>
              <a:ext cx="1168" cy="72"/>
            </a:xfrm>
            <a:prstGeom prst="roundRect">
              <a:avLst>
                <a:gd name="adj" fmla="val 38889"/>
              </a:avLst>
            </a:prstGeom>
            <a:gradFill rotWithShape="0">
              <a:gsLst>
                <a:gs pos="0">
                  <a:srgbClr val="FF0066">
                    <a:gamma/>
                    <a:shade val="46275"/>
                    <a:invGamma/>
                  </a:srgbClr>
                </a:gs>
                <a:gs pos="50000">
                  <a:srgbClr val="FF0066"/>
                </a:gs>
                <a:gs pos="100000">
                  <a:srgbClr val="FF006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Line 42"/>
            <p:cNvSpPr>
              <a:spLocks noChangeShapeType="1"/>
            </p:cNvSpPr>
            <p:nvPr/>
          </p:nvSpPr>
          <p:spPr bwMode="auto">
            <a:xfrm flipH="1">
              <a:off x="4640" y="853"/>
              <a:ext cx="4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43"/>
            <p:cNvSpPr>
              <a:spLocks noChangeShapeType="1"/>
            </p:cNvSpPr>
            <p:nvPr/>
          </p:nvSpPr>
          <p:spPr bwMode="auto">
            <a:xfrm>
              <a:off x="5048" y="857"/>
              <a:ext cx="0" cy="52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44"/>
            <p:cNvSpPr>
              <a:spLocks noChangeShapeType="1"/>
            </p:cNvSpPr>
            <p:nvPr/>
          </p:nvSpPr>
          <p:spPr bwMode="auto">
            <a:xfrm flipH="1">
              <a:off x="4628" y="853"/>
              <a:ext cx="420" cy="5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45"/>
            <p:cNvSpPr>
              <a:spLocks noChangeShapeType="1"/>
            </p:cNvSpPr>
            <p:nvPr/>
          </p:nvSpPr>
          <p:spPr bwMode="auto">
            <a:xfrm>
              <a:off x="3888" y="673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46"/>
            <p:cNvSpPr>
              <a:spLocks noChangeShapeType="1"/>
            </p:cNvSpPr>
            <p:nvPr/>
          </p:nvSpPr>
          <p:spPr bwMode="auto">
            <a:xfrm>
              <a:off x="5048" y="661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2" name="Object 48"/>
            <p:cNvGraphicFramePr>
              <a:graphicFrameLocks noChangeAspect="1"/>
            </p:cNvGraphicFramePr>
            <p:nvPr/>
          </p:nvGraphicFramePr>
          <p:xfrm>
            <a:off x="4980" y="1369"/>
            <a:ext cx="18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86" name="Equation" r:id="rId3" imgW="164880" imgH="215640" progId="Equation.3">
                    <p:embed/>
                  </p:oleObj>
                </mc:Choice>
                <mc:Fallback>
                  <p:oleObj name="Equation" r:id="rId3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0" y="1369"/>
                          <a:ext cx="18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52"/>
            <p:cNvSpPr>
              <a:spLocks noChangeShapeType="1"/>
            </p:cNvSpPr>
            <p:nvPr/>
          </p:nvSpPr>
          <p:spPr bwMode="auto">
            <a:xfrm>
              <a:off x="4616" y="757"/>
              <a:ext cx="43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53"/>
            <p:cNvSpPr>
              <a:spLocks noChangeShapeType="1"/>
            </p:cNvSpPr>
            <p:nvPr/>
          </p:nvSpPr>
          <p:spPr bwMode="auto">
            <a:xfrm flipH="1">
              <a:off x="3888" y="757"/>
              <a:ext cx="43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56"/>
            <p:cNvSpPr>
              <a:spLocks noChangeShapeType="1"/>
            </p:cNvSpPr>
            <p:nvPr/>
          </p:nvSpPr>
          <p:spPr bwMode="auto">
            <a:xfrm flipH="1">
              <a:off x="4384" y="1285"/>
              <a:ext cx="328" cy="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57"/>
            <p:cNvSpPr>
              <a:spLocks noChangeShapeType="1"/>
            </p:cNvSpPr>
            <p:nvPr/>
          </p:nvSpPr>
          <p:spPr bwMode="auto">
            <a:xfrm>
              <a:off x="3896" y="873"/>
              <a:ext cx="620" cy="6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Arc 59"/>
            <p:cNvSpPr>
              <a:spLocks/>
            </p:cNvSpPr>
            <p:nvPr/>
          </p:nvSpPr>
          <p:spPr bwMode="auto">
            <a:xfrm rot="18207923" flipH="1">
              <a:off x="4920" y="859"/>
              <a:ext cx="71" cy="84"/>
            </a:xfrm>
            <a:custGeom>
              <a:avLst/>
              <a:gdLst>
                <a:gd name="G0" fmla="+- 0 0 0"/>
                <a:gd name="G1" fmla="+- 21597 0 0"/>
                <a:gd name="G2" fmla="+- 21600 0 0"/>
                <a:gd name="T0" fmla="*/ 352 w 21600"/>
                <a:gd name="T1" fmla="*/ 0 h 21597"/>
                <a:gd name="T2" fmla="*/ 21600 w 21600"/>
                <a:gd name="T3" fmla="*/ 21597 h 21597"/>
                <a:gd name="T4" fmla="*/ 0 w 21600"/>
                <a:gd name="T5" fmla="*/ 21597 h 2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7" fill="none" extrusionOk="0">
                  <a:moveTo>
                    <a:pt x="352" y="-1"/>
                  </a:moveTo>
                  <a:cubicBezTo>
                    <a:pt x="12142" y="192"/>
                    <a:pt x="21600" y="9804"/>
                    <a:pt x="21600" y="21597"/>
                  </a:cubicBezTo>
                </a:path>
                <a:path w="21600" h="21597" stroke="0" extrusionOk="0">
                  <a:moveTo>
                    <a:pt x="352" y="-1"/>
                  </a:moveTo>
                  <a:cubicBezTo>
                    <a:pt x="12142" y="192"/>
                    <a:pt x="21600" y="9804"/>
                    <a:pt x="21600" y="21597"/>
                  </a:cubicBezTo>
                  <a:lnTo>
                    <a:pt x="0" y="21597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8" name="Object 76"/>
            <p:cNvGraphicFramePr>
              <a:graphicFrameLocks noChangeAspect="1"/>
            </p:cNvGraphicFramePr>
            <p:nvPr/>
          </p:nvGraphicFramePr>
          <p:xfrm>
            <a:off x="3666" y="735"/>
            <a:ext cx="169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87" name="Equation" r:id="rId5" imgW="152280" imgH="177480" progId="Equation.3">
                    <p:embed/>
                  </p:oleObj>
                </mc:Choice>
                <mc:Fallback>
                  <p:oleObj name="Equation" r:id="rId5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6" y="735"/>
                          <a:ext cx="169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77"/>
            <p:cNvGraphicFramePr>
              <a:graphicFrameLocks noChangeAspect="1"/>
            </p:cNvGraphicFramePr>
            <p:nvPr/>
          </p:nvGraphicFramePr>
          <p:xfrm>
            <a:off x="4040" y="1172"/>
            <a:ext cx="155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88" name="Equation" r:id="rId7" imgW="139680" imgH="177480" progId="Equation.3">
                    <p:embed/>
                  </p:oleObj>
                </mc:Choice>
                <mc:Fallback>
                  <p:oleObj name="Equation" r:id="rId7" imgW="1396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0" y="1172"/>
                          <a:ext cx="155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78"/>
            <p:cNvGraphicFramePr>
              <a:graphicFrameLocks noChangeAspect="1"/>
            </p:cNvGraphicFramePr>
            <p:nvPr/>
          </p:nvGraphicFramePr>
          <p:xfrm>
            <a:off x="4593" y="1417"/>
            <a:ext cx="18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89" name="Equation" r:id="rId9" imgW="164880" imgH="164880" progId="Equation.3">
                    <p:embed/>
                  </p:oleObj>
                </mc:Choice>
                <mc:Fallback>
                  <p:oleObj name="Equation" r:id="rId9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3" y="1417"/>
                          <a:ext cx="184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79"/>
            <p:cNvGraphicFramePr>
              <a:graphicFrameLocks noChangeAspect="1"/>
            </p:cNvGraphicFramePr>
            <p:nvPr/>
          </p:nvGraphicFramePr>
          <p:xfrm>
            <a:off x="5107" y="762"/>
            <a:ext cx="170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90" name="Equation" r:id="rId11" imgW="152280" imgH="164880" progId="Equation.3">
                    <p:embed/>
                  </p:oleObj>
                </mc:Choice>
                <mc:Fallback>
                  <p:oleObj name="Equation" r:id="rId11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7" y="762"/>
                          <a:ext cx="170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80"/>
            <p:cNvGraphicFramePr>
              <a:graphicFrameLocks noChangeAspect="1"/>
            </p:cNvGraphicFramePr>
            <p:nvPr/>
          </p:nvGraphicFramePr>
          <p:xfrm>
            <a:off x="4556" y="873"/>
            <a:ext cx="19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91" name="Equation" r:id="rId13" imgW="177480" imgH="215640" progId="Equation.3">
                    <p:embed/>
                  </p:oleObj>
                </mc:Choice>
                <mc:Fallback>
                  <p:oleObj name="Equation" r:id="rId13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6" y="873"/>
                          <a:ext cx="19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81"/>
            <p:cNvGraphicFramePr>
              <a:graphicFrameLocks noChangeAspect="1"/>
            </p:cNvGraphicFramePr>
            <p:nvPr/>
          </p:nvGraphicFramePr>
          <p:xfrm>
            <a:off x="4763" y="884"/>
            <a:ext cx="141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92" name="Equation" r:id="rId15" imgW="126720" imgH="177480" progId="Equation.3">
                    <p:embed/>
                  </p:oleObj>
                </mc:Choice>
                <mc:Fallback>
                  <p:oleObj name="Equation" r:id="rId15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3" y="884"/>
                          <a:ext cx="141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82"/>
            <p:cNvGraphicFramePr>
              <a:graphicFrameLocks noChangeAspect="1"/>
            </p:cNvGraphicFramePr>
            <p:nvPr/>
          </p:nvGraphicFramePr>
          <p:xfrm>
            <a:off x="4403" y="654"/>
            <a:ext cx="127" cy="1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93" name="Equation" r:id="rId17" imgW="114120" imgH="126720" progId="Equation.3">
                    <p:embed/>
                  </p:oleObj>
                </mc:Choice>
                <mc:Fallback>
                  <p:oleObj name="Equation" r:id="rId17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3" y="654"/>
                          <a:ext cx="127" cy="1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504999"/>
              </p:ext>
            </p:extLst>
          </p:nvPr>
        </p:nvGraphicFramePr>
        <p:xfrm>
          <a:off x="2331459" y="1634462"/>
          <a:ext cx="28797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94" name="Equation" r:id="rId19" imgW="1295280" imgH="203040" progId="Equation.3">
                  <p:embed/>
                </p:oleObj>
              </mc:Choice>
              <mc:Fallback>
                <p:oleObj name="Equation" r:id="rId19" imgW="1295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459" y="1634462"/>
                        <a:ext cx="28797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39"/>
          <p:cNvSpPr txBox="1">
            <a:spLocks noChangeArrowheads="1"/>
          </p:cNvSpPr>
          <p:nvPr/>
        </p:nvSpPr>
        <p:spPr bwMode="auto">
          <a:xfrm>
            <a:off x="180000" y="2496947"/>
            <a:ext cx="7428707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也可将</a:t>
            </a:r>
            <a:r>
              <a:rPr kumimoji="1" lang="en-US" altLang="zh-CN" sz="1800" i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分解为垂直</a:t>
            </a:r>
            <a:r>
              <a:rPr kumimoji="1" lang="en-US" altLang="zh-CN" sz="1800" i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op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的力</a:t>
            </a:r>
            <a:r>
              <a:rPr kumimoji="1" lang="en-US" altLang="zh-CN" sz="1800" i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kumimoji="1" lang="en-US" altLang="zh-CN" sz="1800" i="1" baseline="-25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kumimoji="1" lang="en-US" altLang="zh-CN" sz="1800" i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kumimoji="1" lang="en-US" altLang="zh-CN" sz="1800" i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Fsin</a:t>
            </a:r>
            <a:r>
              <a:rPr kumimoji="1" lang="en-US" altLang="zh-CN" sz="1800" i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604030504040204" pitchFamily="34" charset="0"/>
              </a:rPr>
              <a:t>θ</a:t>
            </a:r>
            <a:r>
              <a:rPr kumimoji="1" lang="en-US" altLang="zh-CN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和平行</a:t>
            </a:r>
            <a:r>
              <a:rPr kumimoji="1" lang="en-US" altLang="zh-CN" sz="1800" i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op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的力</a:t>
            </a:r>
            <a:r>
              <a:rPr kumimoji="1" lang="en-US" altLang="zh-CN" sz="1800" i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kumimoji="1" lang="en-US" altLang="zh-CN" sz="1800" i="1" baseline="-25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kumimoji="1" lang="en-US" altLang="zh-CN" sz="1800" i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kumimoji="1" lang="en-US" altLang="zh-CN" sz="1800" i="1" dirty="0" err="1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Fcos</a:t>
            </a:r>
            <a:r>
              <a:rPr kumimoji="1" lang="en-US" altLang="zh-CN" sz="1800" i="1" dirty="0" err="1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604030504040204" pitchFamily="34" charset="0"/>
              </a:rPr>
              <a:t>θ</a:t>
            </a:r>
            <a:r>
              <a:rPr kumimoji="1" lang="zh-CN" altLang="en-US" sz="18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</a:t>
            </a:r>
            <a:r>
              <a:rPr kumimoji="1"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部分；</a:t>
            </a:r>
          </a:p>
        </p:txBody>
      </p:sp>
      <p:graphicFrame>
        <p:nvGraphicFramePr>
          <p:cNvPr id="2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698542"/>
              </p:ext>
            </p:extLst>
          </p:nvPr>
        </p:nvGraphicFramePr>
        <p:xfrm>
          <a:off x="2387420" y="3126302"/>
          <a:ext cx="27511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95" name="Equation" r:id="rId21" imgW="1295280" imgH="215640" progId="Equation.3">
                  <p:embed/>
                </p:oleObj>
              </mc:Choice>
              <mc:Fallback>
                <p:oleObj name="Equation" r:id="rId21" imgW="1295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420" y="3126302"/>
                        <a:ext cx="27511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247378"/>
              </p:ext>
            </p:extLst>
          </p:nvPr>
        </p:nvGraphicFramePr>
        <p:xfrm>
          <a:off x="5267145" y="3179925"/>
          <a:ext cx="2124074" cy="301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96" name="Equation" r:id="rId23" imgW="1511280" imgH="215640" progId="Equation.3">
                  <p:embed/>
                </p:oleObj>
              </mc:Choice>
              <mc:Fallback>
                <p:oleObj name="Equation" r:id="rId23" imgW="1511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145" y="3179925"/>
                        <a:ext cx="2124074" cy="301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61"/>
          <p:cNvSpPr>
            <a:spLocks noChangeArrowheads="1"/>
          </p:cNvSpPr>
          <p:nvPr/>
        </p:nvSpPr>
        <p:spPr bwMode="auto">
          <a:xfrm>
            <a:off x="388358" y="4566638"/>
            <a:ext cx="71342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110000"/>
            </a:pPr>
            <a:r>
              <a:rPr kumimoji="1" lang="zh-CN" altLang="en-US" sz="2000" dirty="0">
                <a:latin typeface="+mj-ea"/>
                <a:ea typeface="+mj-ea"/>
              </a:rPr>
              <a:t>力矩是矢量，方向用右手螺旋法则</a:t>
            </a:r>
            <a:r>
              <a:rPr kumimoji="1" lang="zh-CN" altLang="en-US" sz="2000" dirty="0" smtClean="0">
                <a:latin typeface="+mj-ea"/>
                <a:ea typeface="+mj-ea"/>
              </a:rPr>
              <a:t>确定，</a:t>
            </a:r>
            <a:r>
              <a:rPr kumimoji="1" lang="zh-CN" altLang="en-US" sz="2000" dirty="0">
                <a:latin typeface="+mj-ea"/>
                <a:ea typeface="+mj-ea"/>
              </a:rPr>
              <a:t>矢量式：</a:t>
            </a:r>
          </a:p>
        </p:txBody>
      </p:sp>
      <p:graphicFrame>
        <p:nvGraphicFramePr>
          <p:cNvPr id="3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110301"/>
              </p:ext>
            </p:extLst>
          </p:nvPr>
        </p:nvGraphicFramePr>
        <p:xfrm>
          <a:off x="3808628" y="5087926"/>
          <a:ext cx="12303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97" name="Equation" r:id="rId25" imgW="672840" imgH="190440" progId="Equation.3">
                  <p:embed/>
                </p:oleObj>
              </mc:Choice>
              <mc:Fallback>
                <p:oleObj name="Equation" r:id="rId25" imgW="6728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628" y="5087926"/>
                        <a:ext cx="1230313" cy="5032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autoUpdateAnimBg="0"/>
      <p:bldP spid="29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、力矩和转动定律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028"/>
          <p:cNvSpPr>
            <a:spLocks noChangeArrowheads="1"/>
          </p:cNvSpPr>
          <p:nvPr/>
        </p:nvSpPr>
        <p:spPr bwMode="auto">
          <a:xfrm>
            <a:off x="3692381" y="5115934"/>
            <a:ext cx="1873250" cy="6238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768638"/>
              </p:ext>
            </p:extLst>
          </p:nvPr>
        </p:nvGraphicFramePr>
        <p:xfrm>
          <a:off x="1508559" y="1488853"/>
          <a:ext cx="3695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18" name="Equation" r:id="rId3" imgW="1676160" imgH="228600" progId="Equation.3">
                  <p:embed/>
                </p:oleObj>
              </mc:Choice>
              <mc:Fallback>
                <p:oleObj name="Equation" r:id="rId3" imgW="1676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559" y="1488853"/>
                        <a:ext cx="36957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34"/>
          <p:cNvSpPr txBox="1">
            <a:spLocks noChangeArrowheads="1"/>
          </p:cNvSpPr>
          <p:nvPr/>
        </p:nvSpPr>
        <p:spPr bwMode="auto">
          <a:xfrm>
            <a:off x="525896" y="1123159"/>
            <a:ext cx="56118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1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如图，质点作匀速圆周运动，由牛顿第二定律：</a:t>
            </a:r>
          </a:p>
        </p:txBody>
      </p:sp>
      <p:sp>
        <p:nvSpPr>
          <p:cNvPr id="11" name="Text Box 1035"/>
          <p:cNvSpPr txBox="1">
            <a:spLocks noChangeArrowheads="1"/>
          </p:cNvSpPr>
          <p:nvPr/>
        </p:nvSpPr>
        <p:spPr bwMode="auto">
          <a:xfrm>
            <a:off x="538596" y="2780284"/>
            <a:ext cx="472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对任意刚体认为由无穷质点组成</a:t>
            </a:r>
            <a:r>
              <a:rPr kumimoji="1" lang="zh-CN" altLang="en-US" sz="18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，有</a:t>
            </a:r>
            <a:r>
              <a:rPr kumimoji="1" lang="zh-CN" altLang="en-US" sz="1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  <p:sp>
        <p:nvSpPr>
          <p:cNvPr id="12" name="Text Box 1036"/>
          <p:cNvSpPr txBox="1">
            <a:spLocks noChangeArrowheads="1"/>
          </p:cNvSpPr>
          <p:nvPr/>
        </p:nvSpPr>
        <p:spPr bwMode="auto">
          <a:xfrm>
            <a:off x="538596" y="3353916"/>
            <a:ext cx="6400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多质点系的合外力矩：等于系统中每一个质点的合外力矩的矢量和。</a:t>
            </a:r>
            <a:r>
              <a:rPr kumimoji="1" lang="zh-CN" altLang="en-US" sz="18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kumimoji="1" lang="zh-CN" altLang="en-US" sz="1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定轴转动的刚体，</a:t>
            </a:r>
            <a:r>
              <a:rPr kumimoji="1" lang="zh-CN" altLang="en-US" sz="18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力矩只有</a:t>
            </a:r>
            <a:r>
              <a:rPr kumimoji="1" lang="zh-CN" altLang="en-US" sz="1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两个方向</a:t>
            </a:r>
            <a:r>
              <a:rPr kumimoji="1" lang="zh-CN" altLang="en-US" sz="18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，一次转动中，所有质点外力矩方向是一致的，故求</a:t>
            </a:r>
            <a:r>
              <a:rPr kumimoji="1" lang="zh-CN" altLang="en-US" sz="1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代数和即可。</a:t>
            </a:r>
          </a:p>
        </p:txBody>
      </p:sp>
      <p:sp>
        <p:nvSpPr>
          <p:cNvPr id="13" name="Text Box 1037"/>
          <p:cNvSpPr txBox="1">
            <a:spLocks noChangeArrowheads="1"/>
          </p:cNvSpPr>
          <p:nvPr/>
        </p:nvSpPr>
        <p:spPr bwMode="auto">
          <a:xfrm>
            <a:off x="516659" y="5678055"/>
            <a:ext cx="812482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sz="2000" dirty="0" smtClean="0">
                <a:latin typeface="+mj-ea"/>
                <a:ea typeface="+mj-ea"/>
              </a:rPr>
              <a:t>2.  </a:t>
            </a:r>
            <a:r>
              <a:rPr kumimoji="1" lang="zh-CN" altLang="en-US" sz="2000" dirty="0" smtClean="0">
                <a:latin typeface="+mj-ea"/>
                <a:ea typeface="+mj-ea"/>
              </a:rPr>
              <a:t>转动定律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：定轴转动</a:t>
            </a:r>
            <a:r>
              <a:rPr kumimoji="1"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的刚体所受</a:t>
            </a:r>
            <a:r>
              <a:rPr kumimoji="1" lang="zh-CN" altLang="en-US" sz="2000" dirty="0">
                <a:solidFill>
                  <a:srgbClr val="ED5A00"/>
                </a:solidFill>
                <a:latin typeface="+mj-ea"/>
                <a:ea typeface="+mj-ea"/>
              </a:rPr>
              <a:t>合外</a:t>
            </a:r>
            <a:r>
              <a:rPr kumimoji="1" lang="zh-CN" altLang="en-US" sz="2000" dirty="0" smtClean="0">
                <a:solidFill>
                  <a:srgbClr val="ED5A00"/>
                </a:solidFill>
                <a:latin typeface="+mj-ea"/>
                <a:ea typeface="+mj-ea"/>
              </a:rPr>
              <a:t>力矩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，等于</a:t>
            </a:r>
            <a:r>
              <a:rPr kumimoji="1"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刚体对该转轴的</a:t>
            </a:r>
            <a:r>
              <a:rPr kumimoji="1" lang="zh-CN" altLang="en-US" sz="2000" dirty="0" smtClean="0">
                <a:solidFill>
                  <a:srgbClr val="ED5A00"/>
                </a:solidFill>
                <a:latin typeface="+mj-ea"/>
                <a:ea typeface="+mj-ea"/>
              </a:rPr>
              <a:t>转动惯量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，与</a:t>
            </a:r>
            <a:r>
              <a:rPr kumimoji="1"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刚体在此合外力矩作用下所获得的</a:t>
            </a:r>
            <a:r>
              <a:rPr kumimoji="1" lang="zh-CN" altLang="en-US" sz="2000" dirty="0" smtClean="0">
                <a:solidFill>
                  <a:srgbClr val="ED5A00"/>
                </a:solidFill>
                <a:latin typeface="+mj-ea"/>
                <a:ea typeface="+mj-ea"/>
              </a:rPr>
              <a:t>角加速度</a:t>
            </a:r>
            <a:r>
              <a:rPr kumimoji="1" lang="zh-CN" altLang="en-US" sz="2000" dirty="0" smtClean="0">
                <a:latin typeface="+mj-ea"/>
                <a:ea typeface="+mj-ea"/>
              </a:rPr>
              <a:t>乘积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。</a:t>
            </a:r>
            <a:endParaRPr kumimoji="1"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4" name="Group 1064"/>
          <p:cNvGrpSpPr>
            <a:grpSpLocks/>
          </p:cNvGrpSpPr>
          <p:nvPr/>
        </p:nvGrpSpPr>
        <p:grpSpPr bwMode="auto">
          <a:xfrm>
            <a:off x="6714980" y="776066"/>
            <a:ext cx="2147888" cy="2084387"/>
            <a:chOff x="3976" y="847"/>
            <a:chExt cx="1353" cy="1313"/>
          </a:xfrm>
        </p:grpSpPr>
        <p:sp>
          <p:nvSpPr>
            <p:cNvPr id="15" name="Oval 1040"/>
            <p:cNvSpPr>
              <a:spLocks noChangeArrowheads="1"/>
            </p:cNvSpPr>
            <p:nvPr/>
          </p:nvSpPr>
          <p:spPr bwMode="auto">
            <a:xfrm>
              <a:off x="3976" y="1248"/>
              <a:ext cx="1152" cy="480"/>
            </a:xfrm>
            <a:prstGeom prst="ellipse">
              <a:avLst/>
            </a:prstGeom>
            <a:solidFill>
              <a:srgbClr val="CC99FF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041"/>
            <p:cNvSpPr>
              <a:spLocks noChangeShapeType="1"/>
            </p:cNvSpPr>
            <p:nvPr/>
          </p:nvSpPr>
          <p:spPr bwMode="auto">
            <a:xfrm flipV="1">
              <a:off x="4564" y="894"/>
              <a:ext cx="0" cy="5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042"/>
            <p:cNvSpPr>
              <a:spLocks noChangeShapeType="1"/>
            </p:cNvSpPr>
            <p:nvPr/>
          </p:nvSpPr>
          <p:spPr bwMode="auto">
            <a:xfrm>
              <a:off x="4570" y="1728"/>
              <a:ext cx="0" cy="4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043"/>
            <p:cNvSpPr>
              <a:spLocks noChangeShapeType="1"/>
            </p:cNvSpPr>
            <p:nvPr/>
          </p:nvSpPr>
          <p:spPr bwMode="auto">
            <a:xfrm flipV="1">
              <a:off x="4564" y="1440"/>
              <a:ext cx="552" cy="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AutoShape 1044"/>
            <p:cNvSpPr>
              <a:spLocks noChangeArrowheads="1"/>
            </p:cNvSpPr>
            <p:nvPr/>
          </p:nvSpPr>
          <p:spPr bwMode="auto">
            <a:xfrm>
              <a:off x="5092" y="1410"/>
              <a:ext cx="48" cy="48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045"/>
            <p:cNvSpPr>
              <a:spLocks noChangeShapeType="1"/>
            </p:cNvSpPr>
            <p:nvPr/>
          </p:nvSpPr>
          <p:spPr bwMode="auto">
            <a:xfrm flipH="1" flipV="1">
              <a:off x="4930" y="1176"/>
              <a:ext cx="174" cy="24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1" name="Object 1046"/>
            <p:cNvGraphicFramePr>
              <a:graphicFrameLocks noChangeAspect="1"/>
            </p:cNvGraphicFramePr>
            <p:nvPr/>
          </p:nvGraphicFramePr>
          <p:xfrm>
            <a:off x="4918" y="936"/>
            <a:ext cx="20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19" name="Equation" r:id="rId5" imgW="177480" imgH="228600" progId="Equation.3">
                    <p:embed/>
                  </p:oleObj>
                </mc:Choice>
                <mc:Fallback>
                  <p:oleObj name="Equation" r:id="rId5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8" y="936"/>
                          <a:ext cx="207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047"/>
            <p:cNvGraphicFramePr>
              <a:graphicFrameLocks noChangeAspect="1"/>
            </p:cNvGraphicFramePr>
            <p:nvPr/>
          </p:nvGraphicFramePr>
          <p:xfrm>
            <a:off x="4603" y="847"/>
            <a:ext cx="144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20" name="Equation" r:id="rId7" imgW="152280" imgH="164880" progId="Equation.3">
                    <p:embed/>
                  </p:oleObj>
                </mc:Choice>
                <mc:Fallback>
                  <p:oleObj name="Equation" r:id="rId7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3" y="847"/>
                          <a:ext cx="144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1048"/>
            <p:cNvGraphicFramePr>
              <a:graphicFrameLocks noChangeAspect="1"/>
            </p:cNvGraphicFramePr>
            <p:nvPr/>
          </p:nvGraphicFramePr>
          <p:xfrm>
            <a:off x="5173" y="1387"/>
            <a:ext cx="156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21" name="Equation" r:id="rId9" imgW="164880" imgH="139680" progId="Equation.3">
                    <p:embed/>
                  </p:oleObj>
                </mc:Choice>
                <mc:Fallback>
                  <p:oleObj name="Equation" r:id="rId9" imgW="1648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3" y="1387"/>
                          <a:ext cx="156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1049"/>
            <p:cNvGraphicFramePr>
              <a:graphicFrameLocks noChangeAspect="1"/>
            </p:cNvGraphicFramePr>
            <p:nvPr/>
          </p:nvGraphicFramePr>
          <p:xfrm>
            <a:off x="4441" y="1405"/>
            <a:ext cx="120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22" name="Equation" r:id="rId11" imgW="126720" imgH="139680" progId="Equation.3">
                    <p:embed/>
                  </p:oleObj>
                </mc:Choice>
                <mc:Fallback>
                  <p:oleObj name="Equation" r:id="rId11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1" y="1405"/>
                          <a:ext cx="120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1054516" y="1903178"/>
                <a:ext cx="435574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z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轴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力矩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大小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sz="20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方向沿</a:t>
                </a:r>
                <a:r>
                  <a:rPr lang="en-US" altLang="zh-CN" sz="2000" dirty="0" smtClean="0"/>
                  <a:t>z</a:t>
                </a:r>
                <a:r>
                  <a:rPr lang="zh-CN" altLang="en-US" sz="2000" dirty="0" smtClean="0"/>
                  <a:t>轴向上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16" y="1903178"/>
                <a:ext cx="4355744" cy="707886"/>
              </a:xfrm>
              <a:prstGeom prst="rect">
                <a:avLst/>
              </a:prstGeom>
              <a:blipFill rotWithShape="0">
                <a:blip r:embed="rId13"/>
                <a:stretch>
                  <a:fillRect l="-1538" t="-6034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1810235" y="4268943"/>
                <a:ext cx="3781163" cy="827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sz="1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235" y="4268943"/>
                <a:ext cx="3781163" cy="82740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4132973" y="5169545"/>
                <a:ext cx="1256883" cy="516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973" y="5169545"/>
                <a:ext cx="1256883" cy="51636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2681167" y="52194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矢量式：</a:t>
            </a:r>
            <a:endParaRPr lang="zh-CN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椭圆形标注 26"/>
              <p:cNvSpPr/>
              <p:nvPr/>
            </p:nvSpPr>
            <p:spPr>
              <a:xfrm>
                <a:off x="5882086" y="4394129"/>
                <a:ext cx="1389517" cy="1210647"/>
              </a:xfrm>
              <a:prstGeom prst="wedgeEllipseCallout">
                <a:avLst>
                  <a:gd name="adj1" fmla="val -68204"/>
                  <a:gd name="adj2" fmla="val 29199"/>
                </a:avLst>
              </a:prstGeom>
              <a:ln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just">
                  <a:spcAft>
                    <a:spcPts val="12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kumimoji="1" lang="zh-CN" altLang="en-US" sz="160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：刚体所受合外力矩</a:t>
                </a:r>
                <a:endParaRPr kumimoji="1" lang="zh-CN" altLang="en-US" sz="16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7" name="椭圆形标注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86" y="4394129"/>
                <a:ext cx="1389517" cy="1210647"/>
              </a:xfrm>
              <a:prstGeom prst="wedgeEllipseCallout">
                <a:avLst>
                  <a:gd name="adj1" fmla="val -68204"/>
                  <a:gd name="adj2" fmla="val 29199"/>
                </a:avLst>
              </a:prstGeom>
              <a:blipFill rotWithShape="0">
                <a:blip r:embed="rId1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498221" y="2789873"/>
                <a:ext cx="16394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18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21" y="2789873"/>
                <a:ext cx="1639488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7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uild="p" autoUpdateAnimBg="0"/>
      <p:bldP spid="12" grpId="0" build="p" autoUpdateAnimBg="0"/>
      <p:bldP spid="13" grpId="0" build="p" autoUpdateAnimBg="0"/>
      <p:bldP spid="26" grpId="0"/>
      <p:bldP spid="27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、力矩的功和动能定理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94"/>
          <p:cNvGrpSpPr>
            <a:grpSpLocks/>
          </p:cNvGrpSpPr>
          <p:nvPr/>
        </p:nvGrpSpPr>
        <p:grpSpPr bwMode="auto">
          <a:xfrm>
            <a:off x="6899564" y="1517305"/>
            <a:ext cx="1865312" cy="1012825"/>
            <a:chOff x="4231" y="778"/>
            <a:chExt cx="1175" cy="638"/>
          </a:xfrm>
        </p:grpSpPr>
        <p:sp>
          <p:nvSpPr>
            <p:cNvPr id="6" name="Line 54"/>
            <p:cNvSpPr>
              <a:spLocks noChangeShapeType="1"/>
            </p:cNvSpPr>
            <p:nvPr/>
          </p:nvSpPr>
          <p:spPr bwMode="auto">
            <a:xfrm>
              <a:off x="4243" y="1413"/>
              <a:ext cx="116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55"/>
            <p:cNvSpPr>
              <a:spLocks noChangeShapeType="1"/>
            </p:cNvSpPr>
            <p:nvPr/>
          </p:nvSpPr>
          <p:spPr bwMode="auto">
            <a:xfrm flipV="1">
              <a:off x="4243" y="868"/>
              <a:ext cx="513" cy="54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Arc 56"/>
            <p:cNvSpPr>
              <a:spLocks/>
            </p:cNvSpPr>
            <p:nvPr/>
          </p:nvSpPr>
          <p:spPr bwMode="auto">
            <a:xfrm>
              <a:off x="4231" y="850"/>
              <a:ext cx="749" cy="566"/>
            </a:xfrm>
            <a:custGeom>
              <a:avLst/>
              <a:gdLst>
                <a:gd name="G0" fmla="+- 0 0 0"/>
                <a:gd name="G1" fmla="+- 15324 0 0"/>
                <a:gd name="G2" fmla="+- 21600 0 0"/>
                <a:gd name="T0" fmla="*/ 15223 w 21593"/>
                <a:gd name="T1" fmla="*/ 0 h 15324"/>
                <a:gd name="T2" fmla="*/ 21593 w 21593"/>
                <a:gd name="T3" fmla="*/ 14787 h 15324"/>
                <a:gd name="T4" fmla="*/ 0 w 21593"/>
                <a:gd name="T5" fmla="*/ 15324 h 15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3" h="15324" fill="none" extrusionOk="0">
                  <a:moveTo>
                    <a:pt x="15222" y="0"/>
                  </a:moveTo>
                  <a:cubicBezTo>
                    <a:pt x="19172" y="3923"/>
                    <a:pt x="21454" y="9221"/>
                    <a:pt x="21593" y="14786"/>
                  </a:cubicBezTo>
                </a:path>
                <a:path w="21593" h="15324" stroke="0" extrusionOk="0">
                  <a:moveTo>
                    <a:pt x="15222" y="0"/>
                  </a:moveTo>
                  <a:cubicBezTo>
                    <a:pt x="19172" y="3923"/>
                    <a:pt x="21454" y="9221"/>
                    <a:pt x="21593" y="14786"/>
                  </a:cubicBezTo>
                  <a:lnTo>
                    <a:pt x="0" y="15324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57"/>
            <p:cNvSpPr>
              <a:spLocks noChangeShapeType="1"/>
            </p:cNvSpPr>
            <p:nvPr/>
          </p:nvSpPr>
          <p:spPr bwMode="auto">
            <a:xfrm flipV="1">
              <a:off x="4969" y="778"/>
              <a:ext cx="226" cy="63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Arc 58"/>
            <p:cNvSpPr>
              <a:spLocks/>
            </p:cNvSpPr>
            <p:nvPr/>
          </p:nvSpPr>
          <p:spPr bwMode="auto">
            <a:xfrm rot="11715307" flipH="1">
              <a:off x="4943" y="1112"/>
              <a:ext cx="136" cy="56"/>
            </a:xfrm>
            <a:custGeom>
              <a:avLst/>
              <a:gdLst>
                <a:gd name="G0" fmla="+- 21600 0 0"/>
                <a:gd name="G1" fmla="+- 271 0 0"/>
                <a:gd name="G2" fmla="+- 21600 0 0"/>
                <a:gd name="T0" fmla="*/ 18151 w 21600"/>
                <a:gd name="T1" fmla="*/ 21594 h 21594"/>
                <a:gd name="T2" fmla="*/ 2 w 21600"/>
                <a:gd name="T3" fmla="*/ 0 h 21594"/>
                <a:gd name="T4" fmla="*/ 21600 w 21600"/>
                <a:gd name="T5" fmla="*/ 271 h 2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4" fill="none" extrusionOk="0">
                  <a:moveTo>
                    <a:pt x="18151" y="21593"/>
                  </a:moveTo>
                  <a:cubicBezTo>
                    <a:pt x="7688" y="19901"/>
                    <a:pt x="0" y="10869"/>
                    <a:pt x="0" y="271"/>
                  </a:cubicBezTo>
                  <a:cubicBezTo>
                    <a:pt x="0" y="180"/>
                    <a:pt x="0" y="90"/>
                    <a:pt x="1" y="-1"/>
                  </a:cubicBezTo>
                </a:path>
                <a:path w="21600" h="21594" stroke="0" extrusionOk="0">
                  <a:moveTo>
                    <a:pt x="18151" y="21593"/>
                  </a:moveTo>
                  <a:cubicBezTo>
                    <a:pt x="7688" y="19901"/>
                    <a:pt x="0" y="10869"/>
                    <a:pt x="0" y="271"/>
                  </a:cubicBezTo>
                  <a:cubicBezTo>
                    <a:pt x="0" y="180"/>
                    <a:pt x="0" y="90"/>
                    <a:pt x="1" y="-1"/>
                  </a:cubicBezTo>
                  <a:lnTo>
                    <a:pt x="21600" y="271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" name="Object 62"/>
            <p:cNvGraphicFramePr>
              <a:graphicFrameLocks noChangeAspect="1"/>
            </p:cNvGraphicFramePr>
            <p:nvPr/>
          </p:nvGraphicFramePr>
          <p:xfrm>
            <a:off x="4683" y="1028"/>
            <a:ext cx="202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34" name="公式" r:id="rId3" imgW="190440" imgH="177480" progId="Equation.3">
                    <p:embed/>
                  </p:oleObj>
                </mc:Choice>
                <mc:Fallback>
                  <p:oleObj name="公式" r:id="rId3" imgW="1904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3" y="1028"/>
                          <a:ext cx="202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81"/>
            <p:cNvGraphicFramePr>
              <a:graphicFrameLocks noChangeAspect="1"/>
            </p:cNvGraphicFramePr>
            <p:nvPr/>
          </p:nvGraphicFramePr>
          <p:xfrm>
            <a:off x="5174" y="850"/>
            <a:ext cx="175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35" name="Equation" r:id="rId5" imgW="164880" imgH="190440" progId="Equation.3">
                    <p:embed/>
                  </p:oleObj>
                </mc:Choice>
                <mc:Fallback>
                  <p:oleObj name="Equation" r:id="rId5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4" y="850"/>
                          <a:ext cx="175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82"/>
            <p:cNvGraphicFramePr>
              <a:graphicFrameLocks noChangeAspect="1"/>
            </p:cNvGraphicFramePr>
            <p:nvPr/>
          </p:nvGraphicFramePr>
          <p:xfrm>
            <a:off x="4510" y="778"/>
            <a:ext cx="134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36" name="Equation" r:id="rId7" imgW="126720" imgH="152280" progId="Equation.3">
                    <p:embed/>
                  </p:oleObj>
                </mc:Choice>
                <mc:Fallback>
                  <p:oleObj name="Equation" r:id="rId7" imgW="12672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0" y="778"/>
                          <a:ext cx="134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Freeform 85"/>
            <p:cNvSpPr>
              <a:spLocks/>
            </p:cNvSpPr>
            <p:nvPr/>
          </p:nvSpPr>
          <p:spPr bwMode="auto">
            <a:xfrm>
              <a:off x="4369" y="1281"/>
              <a:ext cx="47" cy="129"/>
            </a:xfrm>
            <a:custGeom>
              <a:avLst/>
              <a:gdLst>
                <a:gd name="T0" fmla="*/ 0 w 47"/>
                <a:gd name="T1" fmla="*/ 0 h 129"/>
                <a:gd name="T2" fmla="*/ 40 w 47"/>
                <a:gd name="T3" fmla="*/ 60 h 129"/>
                <a:gd name="T4" fmla="*/ 40 w 47"/>
                <a:gd name="T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29">
                  <a:moveTo>
                    <a:pt x="0" y="0"/>
                  </a:moveTo>
                  <a:cubicBezTo>
                    <a:pt x="16" y="19"/>
                    <a:pt x="33" y="39"/>
                    <a:pt x="40" y="60"/>
                  </a:cubicBezTo>
                  <a:cubicBezTo>
                    <a:pt x="47" y="81"/>
                    <a:pt x="43" y="105"/>
                    <a:pt x="40" y="12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17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960688"/>
              </p:ext>
            </p:extLst>
          </p:nvPr>
        </p:nvGraphicFramePr>
        <p:xfrm>
          <a:off x="1259322" y="2127622"/>
          <a:ext cx="3033924" cy="386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37" name="公式" r:id="rId9" imgW="1892160" imgH="228600" progId="Equation.3">
                  <p:embed/>
                </p:oleObj>
              </mc:Choice>
              <mc:Fallback>
                <p:oleObj name="公式" r:id="rId9" imgW="1892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322" y="2127622"/>
                        <a:ext cx="3033924" cy="386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899121" y="29213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所以：</a:t>
            </a: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352368" y="2607289"/>
                <a:ext cx="2495811" cy="836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368" y="2607289"/>
                <a:ext cx="2495811" cy="83689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136270" y="2194277"/>
                <a:ext cx="513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270" y="2194277"/>
                <a:ext cx="51360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954443" y="1752211"/>
                <a:ext cx="37202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43" y="1752211"/>
                <a:ext cx="37202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63262" y="1517305"/>
                <a:ext cx="4151970" cy="437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 smtClean="0"/>
                  <a:t>元功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zh-CN" altLang="en-US" sz="2000" i="0">
                        <a:latin typeface="Cambria Math" panose="02040503050406030204" pitchFamily="18" charset="0"/>
                      </a:rPr>
                      <m:t>⋅ⅆ</m:t>
                    </m:r>
                    <m:acc>
                      <m:accPr>
                        <m:chr m:val="⃗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zh-CN" altLang="en-US" sz="20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sz="2000" i="0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sz="2000" i="0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262" y="1517305"/>
                <a:ext cx="4151970" cy="437492"/>
              </a:xfrm>
              <a:prstGeom prst="rect">
                <a:avLst/>
              </a:prstGeom>
              <a:blipFill rotWithShape="0">
                <a:blip r:embed="rId14"/>
                <a:stretch>
                  <a:fillRect l="-1468" t="-16667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390627" y="1130887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>
                <a:solidFill>
                  <a:srgbClr val="000000"/>
                </a:solidFill>
                <a:latin typeface="微软雅黑"/>
                <a:ea typeface="微软雅黑"/>
              </a:rPr>
              <a:t>1.</a:t>
            </a:r>
            <a:r>
              <a:rPr kumimoji="1" lang="zh-CN" altLang="en-US" sz="1800" dirty="0" smtClean="0">
                <a:solidFill>
                  <a:srgbClr val="000000"/>
                </a:solidFill>
                <a:latin typeface="微软雅黑"/>
                <a:ea typeface="微软雅黑"/>
              </a:rPr>
              <a:t>力矩的功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90627" y="3730356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 smtClean="0">
                <a:solidFill>
                  <a:srgbClr val="000000"/>
                </a:solidFill>
                <a:latin typeface="微软雅黑"/>
                <a:ea typeface="微软雅黑"/>
              </a:rPr>
              <a:t>2.</a:t>
            </a:r>
            <a:r>
              <a:rPr kumimoji="1" lang="zh-CN" altLang="en-US" sz="1800" dirty="0" smtClean="0">
                <a:solidFill>
                  <a:srgbClr val="000000"/>
                </a:solidFill>
                <a:latin typeface="微软雅黑"/>
                <a:ea typeface="微软雅黑"/>
              </a:rPr>
              <a:t>力矩的功率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395585" y="3749396"/>
                <a:ext cx="2702856" cy="676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85" y="3749396"/>
                <a:ext cx="2702856" cy="67678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390627" y="4947056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 smtClean="0">
                <a:solidFill>
                  <a:srgbClr val="000000"/>
                </a:solidFill>
                <a:latin typeface="微软雅黑"/>
                <a:ea typeface="微软雅黑"/>
              </a:rPr>
              <a:t>3.</a:t>
            </a:r>
            <a:r>
              <a:rPr kumimoji="1" lang="zh-CN" altLang="en-US" sz="1800" dirty="0" smtClean="0">
                <a:solidFill>
                  <a:srgbClr val="000000"/>
                </a:solidFill>
                <a:latin typeface="微软雅黑"/>
                <a:ea typeface="微软雅黑"/>
              </a:rPr>
              <a:t>动能定理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555435" y="4947056"/>
                <a:ext cx="2342116" cy="486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35" y="4947056"/>
                <a:ext cx="2342116" cy="486865"/>
              </a:xfrm>
              <a:prstGeom prst="rect">
                <a:avLst/>
              </a:prstGeom>
              <a:blipFill rotWithShape="0">
                <a:blip r:embed="rId1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956891" y="5578814"/>
                <a:ext cx="1286763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891" y="5578814"/>
                <a:ext cx="1286763" cy="300082"/>
              </a:xfrm>
              <a:prstGeom prst="rect">
                <a:avLst/>
              </a:prstGeom>
              <a:blipFill rotWithShape="0">
                <a:blip r:embed="rId17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754940" y="5961368"/>
                <a:ext cx="4570867" cy="72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1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zh-CN" altLang="en-US" sz="1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m:rPr>
                                  <m:nor/>
                                </m:rPr>
                                <a:rPr lang="zh-CN" altLang="en-US" sz="1800" dirty="0"/>
                                <m:t> </m:t>
                              </m:r>
                            </m:e>
                            <m:sub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nor/>
                            </m:rPr>
                            <a:rPr lang="zh-CN" altLang="en-US" sz="1800" dirty="0"/>
                            <m:t> </m:t>
                          </m:r>
                        </m:sup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nor/>
                            </m:rPr>
                            <a:rPr lang="zh-CN" altLang="en-US" sz="1800" dirty="0"/>
                            <m:t> </m:t>
                          </m:r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nor/>
                            </m:rPr>
                            <a:rPr lang="zh-CN" altLang="en-US" sz="1800" dirty="0"/>
                            <m:t> </m:t>
                          </m:r>
                        </m:e>
                      </m:nary>
                      <m:r>
                        <a:rPr lang="zh-CN" altLang="en-US" sz="1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nor/>
                            </m:rPr>
                            <a:rPr lang="zh-CN" altLang="en-US" sz="1800" dirty="0"/>
                            <m:t> </m:t>
                          </m:r>
                        </m:e>
                        <m:sup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8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𝐽</m:t>
                      </m:r>
                      <m:sSubSup>
                        <m:sSubSup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nor/>
                            </m:rPr>
                            <a:rPr lang="zh-CN" altLang="en-US" sz="1800" dirty="0"/>
                            <m:t> </m:t>
                          </m:r>
                        </m:e>
                        <m:sub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40" y="5961368"/>
                <a:ext cx="4570867" cy="72667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形标注 31"/>
          <p:cNvSpPr/>
          <p:nvPr/>
        </p:nvSpPr>
        <p:spPr>
          <a:xfrm>
            <a:off x="6991638" y="5134421"/>
            <a:ext cx="1144176" cy="822305"/>
          </a:xfrm>
          <a:prstGeom prst="wedgeEllipseCallout">
            <a:avLst>
              <a:gd name="adj1" fmla="val -55574"/>
              <a:gd name="adj2" fmla="val 70397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just">
              <a:spcAft>
                <a:spcPts val="12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16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刚体转动动能</a:t>
            </a:r>
          </a:p>
        </p:txBody>
      </p:sp>
    </p:spTree>
    <p:extLst>
      <p:ext uri="{BB962C8B-B14F-4D97-AF65-F5344CB8AC3E}">
        <p14:creationId xmlns:p14="http://schemas.microsoft.com/office/powerpoint/2010/main" val="4943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5475" y="5008684"/>
            <a:ext cx="5309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一、角动量（动量矩）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608711"/>
              </p:ext>
            </p:extLst>
          </p:nvPr>
        </p:nvGraphicFramePr>
        <p:xfrm>
          <a:off x="2843186" y="1221226"/>
          <a:ext cx="1272742" cy="40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5" r:id="rId3" imgW="596900" imgH="190500" progId="Equation.3">
                  <p:embed/>
                </p:oleObj>
              </mc:Choice>
              <mc:Fallback>
                <p:oleObj r:id="rId3" imgW="596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186" y="1221226"/>
                        <a:ext cx="1272742" cy="4040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6390" y="12385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由上一章知识：</a:t>
            </a:r>
            <a:endParaRPr lang="zh-CN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73935" y="2421721"/>
                <a:ext cx="5900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800" dirty="0" smtClean="0"/>
                  <a:t>故对于定轴转动刚体，刚体内某一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8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质点</m:t>
                    </m:r>
                  </m:oMath>
                </a14:m>
                <a:r>
                  <a:rPr lang="zh-CN" altLang="en-US" sz="1800" dirty="0" smtClean="0"/>
                  <a:t>的转动惯量：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5" y="2421721"/>
                <a:ext cx="59002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26" t="-11475" r="-207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311628" y="3400111"/>
                <a:ext cx="3931076" cy="909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628" y="3400111"/>
                <a:ext cx="3931076" cy="9090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02176" y="2760501"/>
                <a:ext cx="3973973" cy="444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大小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76" y="2760501"/>
                <a:ext cx="3973973" cy="444802"/>
              </a:xfrm>
              <a:prstGeom prst="rect">
                <a:avLst/>
              </a:prstGeom>
              <a:blipFill rotWithShape="0"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573935" y="3537711"/>
            <a:ext cx="283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定轴转动刚体转动角动量：</a:t>
            </a:r>
            <a:endParaRPr lang="en-US" altLang="zh-CN" sz="1800" dirty="0" smtClean="0"/>
          </a:p>
          <a:p>
            <a:r>
              <a:rPr lang="zh-CN" altLang="en-US" sz="1800" dirty="0" smtClean="0"/>
              <a:t>（刚体定轴转动，内部处处</a:t>
            </a:r>
            <a:r>
              <a:rPr lang="zh-CN" altLang="en-US" sz="1800" dirty="0" smtClean="0"/>
              <a:t>角</a:t>
            </a:r>
            <a:r>
              <a:rPr lang="zh-CN" altLang="en-US" sz="1800" dirty="0"/>
              <a:t>速度</a:t>
            </a:r>
            <a:r>
              <a:rPr lang="zh-CN" altLang="en-US" sz="1800" dirty="0" smtClean="0"/>
              <a:t>相等</a:t>
            </a:r>
            <a:r>
              <a:rPr lang="zh-CN" altLang="en-US" sz="1800" dirty="0" smtClean="0"/>
              <a:t>）</a:t>
            </a:r>
            <a:endParaRPr lang="zh-CN" altLang="en-US" sz="1800" dirty="0"/>
          </a:p>
        </p:txBody>
      </p:sp>
      <p:graphicFrame>
        <p:nvGraphicFramePr>
          <p:cNvPr id="13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566323"/>
              </p:ext>
            </p:extLst>
          </p:nvPr>
        </p:nvGraphicFramePr>
        <p:xfrm>
          <a:off x="2843186" y="1695306"/>
          <a:ext cx="1769174" cy="531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6" name="公式" r:id="rId8" imgW="1180800" imgH="393480" progId="Equation.3">
                  <p:embed/>
                </p:oleObj>
              </mc:Choice>
              <mc:Fallback>
                <p:oleObj name="公式" r:id="rId8" imgW="1180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186" y="1695306"/>
                        <a:ext cx="1769174" cy="5310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96390" y="16589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由线量角量关系：</a:t>
            </a:r>
            <a:endParaRPr lang="zh-CN" altLang="en-US" sz="1800" dirty="0"/>
          </a:p>
        </p:txBody>
      </p:sp>
      <p:grpSp>
        <p:nvGrpSpPr>
          <p:cNvPr id="15" name="Group 1064"/>
          <p:cNvGrpSpPr>
            <a:grpSpLocks/>
          </p:cNvGrpSpPr>
          <p:nvPr/>
        </p:nvGrpSpPr>
        <p:grpSpPr bwMode="auto">
          <a:xfrm>
            <a:off x="6989998" y="1484811"/>
            <a:ext cx="1659173" cy="1892538"/>
            <a:chOff x="3976" y="847"/>
            <a:chExt cx="1164" cy="1313"/>
          </a:xfrm>
        </p:grpSpPr>
        <p:sp>
          <p:nvSpPr>
            <p:cNvPr id="16" name="Oval 1040"/>
            <p:cNvSpPr>
              <a:spLocks noChangeArrowheads="1"/>
            </p:cNvSpPr>
            <p:nvPr/>
          </p:nvSpPr>
          <p:spPr bwMode="auto">
            <a:xfrm>
              <a:off x="3976" y="1248"/>
              <a:ext cx="1152" cy="480"/>
            </a:xfrm>
            <a:prstGeom prst="ellipse">
              <a:avLst/>
            </a:prstGeom>
            <a:solidFill>
              <a:srgbClr val="CC99FF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041"/>
            <p:cNvSpPr>
              <a:spLocks noChangeShapeType="1"/>
            </p:cNvSpPr>
            <p:nvPr/>
          </p:nvSpPr>
          <p:spPr bwMode="auto">
            <a:xfrm flipV="1">
              <a:off x="4564" y="894"/>
              <a:ext cx="0" cy="5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042"/>
            <p:cNvSpPr>
              <a:spLocks noChangeShapeType="1"/>
            </p:cNvSpPr>
            <p:nvPr/>
          </p:nvSpPr>
          <p:spPr bwMode="auto">
            <a:xfrm>
              <a:off x="4570" y="1728"/>
              <a:ext cx="0" cy="4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043"/>
            <p:cNvSpPr>
              <a:spLocks noChangeShapeType="1"/>
            </p:cNvSpPr>
            <p:nvPr/>
          </p:nvSpPr>
          <p:spPr bwMode="auto">
            <a:xfrm flipV="1">
              <a:off x="4564" y="1440"/>
              <a:ext cx="552" cy="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1044"/>
            <p:cNvSpPr>
              <a:spLocks noChangeArrowheads="1"/>
            </p:cNvSpPr>
            <p:nvPr/>
          </p:nvSpPr>
          <p:spPr bwMode="auto">
            <a:xfrm>
              <a:off x="5092" y="1410"/>
              <a:ext cx="48" cy="48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1045"/>
            <p:cNvSpPr>
              <a:spLocks noChangeShapeType="1"/>
            </p:cNvSpPr>
            <p:nvPr/>
          </p:nvSpPr>
          <p:spPr bwMode="auto">
            <a:xfrm flipH="1" flipV="1">
              <a:off x="4930" y="1176"/>
              <a:ext cx="174" cy="24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" name="Object 1047"/>
            <p:cNvGraphicFramePr>
              <a:graphicFrameLocks noChangeAspect="1"/>
            </p:cNvGraphicFramePr>
            <p:nvPr/>
          </p:nvGraphicFramePr>
          <p:xfrm>
            <a:off x="4603" y="847"/>
            <a:ext cx="144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67" name="Equation" r:id="rId10" imgW="152280" imgH="164880" progId="Equation.3">
                    <p:embed/>
                  </p:oleObj>
                </mc:Choice>
                <mc:Fallback>
                  <p:oleObj name="Equation" r:id="rId10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3" y="847"/>
                          <a:ext cx="144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049"/>
            <p:cNvGraphicFramePr>
              <a:graphicFrameLocks noChangeAspect="1"/>
            </p:cNvGraphicFramePr>
            <p:nvPr/>
          </p:nvGraphicFramePr>
          <p:xfrm>
            <a:off x="4441" y="1405"/>
            <a:ext cx="120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68" name="Equation" r:id="rId12" imgW="126720" imgH="139680" progId="Equation.3">
                    <p:embed/>
                  </p:oleObj>
                </mc:Choice>
                <mc:Fallback>
                  <p:oleObj name="Equation" r:id="rId12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1" y="1405"/>
                          <a:ext cx="120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568699" y="2142422"/>
                <a:ext cx="5508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14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699" y="2142422"/>
                <a:ext cx="550856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971384" y="2035353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384" y="2035353"/>
                <a:ext cx="419602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381886" y="1852663"/>
                <a:ext cx="3825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86" y="1852663"/>
                <a:ext cx="382541" cy="30777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任意多边形 6"/>
          <p:cNvSpPr/>
          <p:nvPr/>
        </p:nvSpPr>
        <p:spPr>
          <a:xfrm>
            <a:off x="7657065" y="2978362"/>
            <a:ext cx="434511" cy="273898"/>
          </a:xfrm>
          <a:custGeom>
            <a:avLst/>
            <a:gdLst>
              <a:gd name="connsiteX0" fmla="*/ 0 w 692761"/>
              <a:gd name="connsiteY0" fmla="*/ 157019 h 434219"/>
              <a:gd name="connsiteX1" fmla="*/ 378691 w 692761"/>
              <a:gd name="connsiteY1" fmla="*/ 434109 h 434219"/>
              <a:gd name="connsiteX2" fmla="*/ 692727 w 692761"/>
              <a:gd name="connsiteY2" fmla="*/ 129309 h 434219"/>
              <a:gd name="connsiteX3" fmla="*/ 360218 w 692761"/>
              <a:gd name="connsiteY3" fmla="*/ 0 h 43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61" h="434219">
                <a:moveTo>
                  <a:pt x="0" y="157019"/>
                </a:moveTo>
                <a:cubicBezTo>
                  <a:pt x="131618" y="297873"/>
                  <a:pt x="263237" y="438727"/>
                  <a:pt x="378691" y="434109"/>
                </a:cubicBezTo>
                <a:cubicBezTo>
                  <a:pt x="494145" y="429491"/>
                  <a:pt x="695806" y="201660"/>
                  <a:pt x="692727" y="129309"/>
                </a:cubicBezTo>
                <a:cubicBezTo>
                  <a:pt x="689648" y="56958"/>
                  <a:pt x="524933" y="28479"/>
                  <a:pt x="360218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961311" y="3031417"/>
                <a:ext cx="420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11" y="3031417"/>
                <a:ext cx="420563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93216" y="5356526"/>
            <a:ext cx="8793766" cy="1328692"/>
            <a:chOff x="193216" y="5245694"/>
            <a:chExt cx="8793766" cy="1328692"/>
          </a:xfrm>
        </p:grpSpPr>
        <p:sp>
          <p:nvSpPr>
            <p:cNvPr id="20" name="文本框 19"/>
            <p:cNvSpPr txBox="1"/>
            <p:nvPr/>
          </p:nvSpPr>
          <p:spPr>
            <a:xfrm>
              <a:off x="193216" y="5245694"/>
              <a:ext cx="87937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+mj-ea"/>
                  <a:ea typeface="+mj-ea"/>
                </a:rPr>
                <a:t>刚体定轴转动角动量：转动惯量与角速度的乘积。</a:t>
              </a:r>
              <a:endParaRPr lang="en-US" altLang="zh-CN" sz="2000" dirty="0" smtClean="0">
                <a:latin typeface="+mj-ea"/>
                <a:ea typeface="+mj-ea"/>
              </a:endParaRPr>
            </a:p>
            <a:p>
              <a:pPr algn="r"/>
              <a:r>
                <a:rPr lang="zh-CN" altLang="en-US" sz="2000" dirty="0" smtClean="0">
                  <a:latin typeface="+mj-ea"/>
                  <a:ea typeface="+mj-ea"/>
                </a:rPr>
                <a:t>单位 千克</a:t>
              </a:r>
              <a:r>
                <a:rPr lang="zh-CN" altLang="en-US" sz="2000" dirty="0" smtClean="0">
                  <a:latin typeface="+mj-ea"/>
                  <a:ea typeface="+mj-ea"/>
                  <a:sym typeface="Wingdings" panose="05000000000000000000" pitchFamily="2" charset="2"/>
                </a:rPr>
                <a:t></a:t>
              </a:r>
              <a:r>
                <a:rPr lang="zh-CN" altLang="en-US" sz="2000" dirty="0" smtClean="0">
                  <a:latin typeface="+mj-ea"/>
                  <a:ea typeface="+mj-ea"/>
                </a:rPr>
                <a:t>米</a:t>
              </a:r>
              <a:r>
                <a:rPr lang="en-US" altLang="zh-CN" sz="2000" baseline="30000" dirty="0" smtClean="0">
                  <a:latin typeface="+mj-ea"/>
                  <a:ea typeface="+mj-ea"/>
                </a:rPr>
                <a:t>2</a:t>
              </a:r>
              <a:r>
                <a:rPr lang="en-US" altLang="zh-CN" sz="2000" dirty="0" smtClean="0">
                  <a:latin typeface="+mj-ea"/>
                  <a:ea typeface="+mj-ea"/>
                </a:rPr>
                <a:t>/</a:t>
              </a:r>
              <a:r>
                <a:rPr lang="zh-CN" altLang="en-US" sz="2000" dirty="0" smtClean="0">
                  <a:latin typeface="+mj-ea"/>
                  <a:ea typeface="+mj-ea"/>
                </a:rPr>
                <a:t>秒 （</a:t>
              </a:r>
              <a:r>
                <a:rPr lang="en-US" altLang="zh-CN" sz="2000" dirty="0" smtClean="0">
                  <a:latin typeface="+mj-ea"/>
                  <a:ea typeface="+mj-ea"/>
                </a:rPr>
                <a:t>kg</a:t>
              </a:r>
              <a:r>
                <a:rPr lang="zh-CN" altLang="en-US" sz="2000" dirty="0">
                  <a:latin typeface="+mj-ea"/>
                  <a:ea typeface="+mj-ea"/>
                  <a:sym typeface="Wingdings" panose="05000000000000000000" pitchFamily="2" charset="2"/>
                </a:rPr>
                <a:t></a:t>
              </a:r>
              <a:r>
                <a:rPr lang="en-US" altLang="zh-CN" sz="2000" dirty="0" smtClean="0">
                  <a:latin typeface="+mj-ea"/>
                  <a:ea typeface="+mj-ea"/>
                </a:rPr>
                <a:t>m</a:t>
              </a:r>
              <a:r>
                <a:rPr lang="en-US" altLang="zh-CN" sz="2000" baseline="30000" dirty="0" smtClean="0">
                  <a:latin typeface="+mj-ea"/>
                  <a:ea typeface="+mj-ea"/>
                </a:rPr>
                <a:t>2 </a:t>
              </a:r>
              <a:r>
                <a:rPr lang="zh-CN" altLang="en-US" sz="2000" dirty="0">
                  <a:latin typeface="+mj-ea"/>
                  <a:ea typeface="+mj-ea"/>
                  <a:sym typeface="Wingdings" panose="05000000000000000000" pitchFamily="2" charset="2"/>
                </a:rPr>
                <a:t></a:t>
              </a:r>
              <a:r>
                <a:rPr lang="en-US" altLang="zh-CN" sz="2000" dirty="0" smtClean="0">
                  <a:latin typeface="+mj-ea"/>
                  <a:ea typeface="+mj-ea"/>
                </a:rPr>
                <a:t>s</a:t>
              </a:r>
              <a:r>
                <a:rPr lang="en-US" altLang="zh-CN" sz="2000" baseline="30000" dirty="0" smtClean="0">
                  <a:latin typeface="+mj-ea"/>
                  <a:ea typeface="+mj-ea"/>
                </a:rPr>
                <a:t>-1</a:t>
              </a:r>
              <a:r>
                <a:rPr lang="zh-CN" altLang="en-US" sz="2000" dirty="0" smtClean="0">
                  <a:latin typeface="+mj-ea"/>
                  <a:ea typeface="+mj-ea"/>
                </a:rPr>
                <a:t>）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/>
                <p:cNvSpPr/>
                <p:nvPr/>
              </p:nvSpPr>
              <p:spPr>
                <a:xfrm>
                  <a:off x="3413472" y="6067965"/>
                  <a:ext cx="2969916" cy="506421"/>
                </a:xfrm>
                <a:prstGeom prst="rect">
                  <a:avLst/>
                </a:prstGeom>
                <a:solidFill>
                  <a:srgbClr val="FFCC99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a14:m>
                  <a:r>
                    <a:rPr lang="zh-CN" altLang="en-US" sz="2400" dirty="0" smtClean="0"/>
                    <a:t>  </a:t>
                  </a:r>
                  <a:r>
                    <a:rPr lang="zh-CN" altLang="en-US" sz="2200" dirty="0" smtClean="0">
                      <a:latin typeface="+mj-ea"/>
                      <a:ea typeface="+mj-ea"/>
                    </a:rPr>
                    <a:t>（定轴转动）</a:t>
                  </a:r>
                  <a:endParaRPr lang="zh-CN" altLang="en-US" sz="2200" dirty="0">
                    <a:latin typeface="+mj-ea"/>
                    <a:ea typeface="+mj-ea"/>
                  </a:endParaRPr>
                </a:p>
              </p:txBody>
            </p:sp>
          </mc:Choice>
          <mc:Fallback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472" y="6067965"/>
                  <a:ext cx="2969916" cy="5064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r="-2053" b="-228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圆角矩形标注 27"/>
          <p:cNvSpPr/>
          <p:nvPr/>
        </p:nvSpPr>
        <p:spPr>
          <a:xfrm>
            <a:off x="4481889" y="4383223"/>
            <a:ext cx="2131961" cy="919401"/>
          </a:xfrm>
          <a:prstGeom prst="wedgeRoundRectCallout">
            <a:avLst>
              <a:gd name="adj1" fmla="val -61096"/>
              <a:gd name="adj2" fmla="val -760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质点系的角动量：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等于系统中每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一个质点的角动量的矢量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和。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圆角矩形标注 31"/>
              <p:cNvSpPr/>
              <p:nvPr/>
            </p:nvSpPr>
            <p:spPr>
              <a:xfrm>
                <a:off x="504509" y="4403410"/>
                <a:ext cx="3611419" cy="919401"/>
              </a:xfrm>
              <a:prstGeom prst="wedgeRoundRectCallout">
                <a:avLst>
                  <a:gd name="adj1" fmla="val 31812"/>
                  <a:gd name="adj2" fmla="val -8682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明确刚体是由很多个小的质量部分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6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600" dirty="0" err="1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i</a:t>
                </a:r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=1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3…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）构成的。刚体可以看成是这多个小质点组成的质点系。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2" name="圆角矩形标注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9" y="4403410"/>
                <a:ext cx="3611419" cy="919401"/>
              </a:xfrm>
              <a:prstGeom prst="wedgeRoundRectCallout">
                <a:avLst>
                  <a:gd name="adj1" fmla="val 31812"/>
                  <a:gd name="adj2" fmla="val -86826"/>
                  <a:gd name="adj3" fmla="val 16667"/>
                </a:avLst>
              </a:prstGeom>
              <a:blipFill rotWithShape="0">
                <a:blip r:embed="rId19"/>
                <a:stretch>
                  <a:fillRect r="-2862" b="-19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2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5475" y="5008684"/>
            <a:ext cx="5309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二、角动量定理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26762" y="1455269"/>
                <a:ext cx="1551835" cy="559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62" y="1455269"/>
                <a:ext cx="1551835" cy="5599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932179" y="108593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2"/>
                </a:solidFill>
              </a:rPr>
              <a:t>与动量定理相仿，由转动定律得：</a:t>
            </a:r>
          </a:p>
        </p:txBody>
      </p:sp>
      <p:graphicFrame>
        <p:nvGraphicFramePr>
          <p:cNvPr id="8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197608"/>
              </p:ext>
            </p:extLst>
          </p:nvPr>
        </p:nvGraphicFramePr>
        <p:xfrm>
          <a:off x="2275075" y="1984692"/>
          <a:ext cx="460851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6" name="公式" r:id="rId4" imgW="2387520" imgH="495000" progId="Equation.3">
                  <p:embed/>
                </p:oleObj>
              </mc:Choice>
              <mc:Fallback>
                <p:oleObj name="公式" r:id="rId4" imgW="238752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5075" y="1984692"/>
                        <a:ext cx="4608512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932179" y="22390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chemeClr val="tx2"/>
                </a:solidFill>
              </a:rPr>
              <a:t>故有：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2179" y="3192206"/>
            <a:ext cx="7676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ED5A00"/>
                </a:solidFill>
                <a:latin typeface="+mj-ea"/>
                <a:ea typeface="+mj-ea"/>
              </a:rPr>
              <a:t>刚体定轴转动</a:t>
            </a:r>
            <a:r>
              <a:rPr lang="zh-CN" altLang="en-US" sz="2000" dirty="0" smtClean="0">
                <a:solidFill>
                  <a:srgbClr val="ED5A00"/>
                </a:solidFill>
                <a:latin typeface="+mj-ea"/>
                <a:ea typeface="+mj-ea"/>
              </a:rPr>
              <a:t>角动量定理</a:t>
            </a:r>
            <a:r>
              <a:rPr lang="zh-CN" altLang="en-US" sz="2000" dirty="0" smtClean="0">
                <a:solidFill>
                  <a:schemeClr val="tx2"/>
                </a:solidFill>
                <a:latin typeface="+mj-ea"/>
                <a:ea typeface="+mj-ea"/>
              </a:rPr>
              <a:t>：一个过程中，合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外力矩</a:t>
            </a:r>
            <a:r>
              <a:rPr lang="zh-CN" altLang="en-US" sz="2000" dirty="0" smtClean="0">
                <a:solidFill>
                  <a:schemeClr val="tx2"/>
                </a:solidFill>
                <a:latin typeface="+mj-ea"/>
                <a:ea typeface="+mj-ea"/>
              </a:rPr>
              <a:t>的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冲量矩</a:t>
            </a:r>
            <a:r>
              <a:rPr lang="zh-CN" altLang="en-US" sz="2000" dirty="0" smtClean="0">
                <a:solidFill>
                  <a:schemeClr val="tx2"/>
                </a:solidFill>
                <a:latin typeface="+mj-ea"/>
                <a:ea typeface="+mj-ea"/>
              </a:rPr>
              <a:t>（单位  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牛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</a:t>
            </a:r>
            <a:r>
              <a:rPr lang="zh-CN" altLang="en-US" sz="2000" dirty="0" smtClean="0">
                <a:latin typeface="+mn-ea"/>
              </a:rPr>
              <a:t>米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</a:t>
            </a:r>
            <a:r>
              <a:rPr lang="zh-CN" altLang="en-US" sz="2000" dirty="0" smtClean="0">
                <a:latin typeface="+mn-ea"/>
              </a:rPr>
              <a:t>秒</a:t>
            </a:r>
            <a:r>
              <a:rPr lang="zh-CN" altLang="en-US" sz="2000" dirty="0" smtClean="0">
                <a:solidFill>
                  <a:schemeClr val="tx2"/>
                </a:solidFill>
                <a:latin typeface="+mj-ea"/>
                <a:ea typeface="+mj-ea"/>
              </a:rPr>
              <a:t>）等于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刚体动量矩的</a:t>
            </a:r>
            <a:r>
              <a:rPr lang="zh-CN" altLang="en-US" sz="2000" dirty="0" smtClean="0">
                <a:solidFill>
                  <a:schemeClr val="tx2"/>
                </a:solidFill>
                <a:latin typeface="+mj-ea"/>
                <a:ea typeface="+mj-ea"/>
              </a:rPr>
              <a:t>增量（末状态减初状态）。</a:t>
            </a:r>
            <a:endParaRPr lang="zh-CN" altLang="en-US" sz="20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Text Box 89"/>
          <p:cNvSpPr txBox="1">
            <a:spLocks noChangeArrowheads="1"/>
          </p:cNvSpPr>
          <p:nvPr/>
        </p:nvSpPr>
        <p:spPr bwMode="auto">
          <a:xfrm>
            <a:off x="981072" y="5210175"/>
            <a:ext cx="7635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ED5A00"/>
                </a:solidFill>
                <a:latin typeface="+mj-ea"/>
                <a:ea typeface="+mj-ea"/>
              </a:rPr>
              <a:t>刚体定轴转动角动量（动量矩）守恒</a:t>
            </a:r>
            <a:r>
              <a:rPr lang="zh-CN" altLang="en-US" sz="2000" dirty="0" smtClean="0">
                <a:solidFill>
                  <a:schemeClr val="tx2"/>
                </a:solidFill>
                <a:latin typeface="+mj-ea"/>
                <a:ea typeface="+mj-ea"/>
              </a:rPr>
              <a:t>：当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合外力矩为零时，刚体的动量矩保持不变。</a:t>
            </a:r>
          </a:p>
        </p:txBody>
      </p:sp>
      <p:graphicFrame>
        <p:nvGraphicFramePr>
          <p:cNvPr id="12" name="Object 91"/>
          <p:cNvGraphicFramePr>
            <a:graphicFrameLocks noChangeAspect="1"/>
          </p:cNvGraphicFramePr>
          <p:nvPr/>
        </p:nvGraphicFramePr>
        <p:xfrm>
          <a:off x="2906713" y="5848350"/>
          <a:ext cx="33528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7" name="公式" r:id="rId6" imgW="1549080" imgH="203040" progId="Equation.3">
                  <p:embed/>
                </p:oleObj>
              </mc:Choice>
              <mc:Fallback>
                <p:oleObj name="公式" r:id="rId6" imgW="1549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713" y="5848350"/>
                        <a:ext cx="33528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9999" y="4702704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三、角动量守恒定律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椭圆形标注 13"/>
              <p:cNvSpPr/>
              <p:nvPr/>
            </p:nvSpPr>
            <p:spPr>
              <a:xfrm>
                <a:off x="1131896" y="1617206"/>
                <a:ext cx="1143179" cy="692468"/>
              </a:xfrm>
              <a:prstGeom prst="wedgeEllipseCallout">
                <a:avLst>
                  <a:gd name="adj1" fmla="val 48705"/>
                  <a:gd name="adj2" fmla="val 59877"/>
                </a:avLst>
              </a:prstGeom>
              <a:ln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just">
                  <a:spcAft>
                    <a:spcPts val="120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冲量矩</m:t>
                      </m:r>
                    </m:oMath>
                  </m:oMathPara>
                </a14:m>
                <a:endParaRPr kumimoji="1" lang="zh-CN" altLang="en-US" sz="16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4" name="椭圆形标注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96" y="1617206"/>
                <a:ext cx="1143179" cy="692468"/>
              </a:xfrm>
              <a:prstGeom prst="wedgeEllipseCallout">
                <a:avLst>
                  <a:gd name="adj1" fmla="val 48705"/>
                  <a:gd name="adj2" fmla="val 59877"/>
                </a:avLst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03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7" y="1520722"/>
            <a:ext cx="2968188" cy="32687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7823" y="747252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角动量守恒定律举例：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30" y="865155"/>
            <a:ext cx="2857500" cy="2419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92" y="3543814"/>
            <a:ext cx="3487957" cy="19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73" y="635000"/>
            <a:ext cx="8315325" cy="6086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766379" y="2369574"/>
                <a:ext cx="212438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379" y="2369574"/>
                <a:ext cx="21243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5714" r="-105714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19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34" y="770082"/>
            <a:ext cx="8362950" cy="601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287489" y="2438399"/>
                <a:ext cx="212438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489" y="2438399"/>
                <a:ext cx="21243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2857" r="-108571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13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828675"/>
            <a:ext cx="83629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7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33456" y="3227960"/>
            <a:ext cx="45627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一般情况下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一个物体的运动是很复杂的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它不仅包括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平动、转动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有时还有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振动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在质点力学的讨论中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只研究了物体运动中最常见的一种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平动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其它的运动被作为暂时的、次要的东西忽略了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结果物体被简化为质点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质点的平动问题解决以后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平动退居次要地位</a:t>
            </a:r>
            <a:r>
              <a:rPr lang="en-US" altLang="zh-CN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本章研究物体的转动，则质点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也从没有形状大小的几何点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变为有形状大小的物体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36" y="1422400"/>
            <a:ext cx="469872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endParaRPr lang="en-US" altLang="zh-CN" sz="2200" dirty="0" smtClean="0">
              <a:latin typeface="+mj-ea"/>
              <a:ea typeface="+mj-ea"/>
            </a:endParaRPr>
          </a:p>
          <a:p>
            <a:pPr>
              <a:spcAft>
                <a:spcPts val="1200"/>
              </a:spcAft>
            </a:pPr>
            <a:r>
              <a:rPr lang="en-US" altLang="zh-CN" sz="2200" dirty="0" smtClean="0">
                <a:latin typeface="+mj-ea"/>
                <a:ea typeface="+mj-ea"/>
              </a:rPr>
              <a:t>3.1  </a:t>
            </a:r>
            <a:r>
              <a:rPr lang="zh-CN" altLang="en-US" sz="2200" dirty="0" smtClean="0">
                <a:latin typeface="+mj-ea"/>
                <a:ea typeface="+mj-ea"/>
              </a:rPr>
              <a:t>刚体的运动</a:t>
            </a:r>
            <a:endParaRPr lang="en-US" altLang="zh-CN" sz="2200" dirty="0" smtClean="0">
              <a:latin typeface="+mj-ea"/>
              <a:ea typeface="+mj-ea"/>
            </a:endParaRPr>
          </a:p>
          <a:p>
            <a:pPr>
              <a:spcAft>
                <a:spcPts val="1200"/>
              </a:spcAft>
            </a:pPr>
            <a:r>
              <a:rPr lang="en-US" altLang="zh-CN" sz="2200" dirty="0" smtClean="0">
                <a:latin typeface="+mj-ea"/>
                <a:ea typeface="+mj-ea"/>
              </a:rPr>
              <a:t>3.2  </a:t>
            </a:r>
            <a:r>
              <a:rPr lang="zh-CN" altLang="en-US" sz="2200" dirty="0" smtClean="0">
                <a:latin typeface="+mj-ea"/>
                <a:ea typeface="+mj-ea"/>
              </a:rPr>
              <a:t>刚体动力学</a:t>
            </a:r>
            <a:endParaRPr lang="en-US" altLang="zh-CN" sz="2200" dirty="0" smtClean="0">
              <a:latin typeface="+mj-ea"/>
              <a:ea typeface="+mj-ea"/>
            </a:endParaRPr>
          </a:p>
          <a:p>
            <a:pPr>
              <a:spcAft>
                <a:spcPts val="1200"/>
              </a:spcAft>
            </a:pPr>
            <a:r>
              <a:rPr lang="en-US" altLang="zh-CN" sz="2200" dirty="0" smtClean="0">
                <a:latin typeface="+mj-ea"/>
                <a:ea typeface="+mj-ea"/>
              </a:rPr>
              <a:t>3.3  </a:t>
            </a:r>
            <a:r>
              <a:rPr lang="zh-CN" altLang="en-US" sz="2200" dirty="0" smtClean="0">
                <a:latin typeface="+mj-ea"/>
                <a:ea typeface="+mj-ea"/>
              </a:rPr>
              <a:t>定轴转动刚体的角动量守恒定律</a:t>
            </a:r>
            <a:endParaRPr lang="en-US" altLang="zh-CN" sz="2200" b="1" dirty="0" smtClean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0782" y="1022290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+mj-ea"/>
                <a:ea typeface="+mj-ea"/>
              </a:rPr>
              <a:t>《</a:t>
            </a:r>
            <a:r>
              <a:rPr lang="zh-CN" altLang="en-US" sz="2000" dirty="0" smtClean="0">
                <a:latin typeface="+mj-ea"/>
                <a:ea typeface="+mj-ea"/>
              </a:rPr>
              <a:t>力学篇</a:t>
            </a:r>
            <a:r>
              <a:rPr lang="en-US" altLang="zh-CN" sz="2000" dirty="0" smtClean="0">
                <a:latin typeface="+mj-ea"/>
                <a:ea typeface="+mj-ea"/>
              </a:rPr>
              <a:t>》</a:t>
            </a:r>
            <a:r>
              <a:rPr lang="zh-CN" altLang="en-US" sz="2000" dirty="0" smtClean="0">
                <a:latin typeface="+mj-ea"/>
                <a:ea typeface="+mj-ea"/>
              </a:rPr>
              <a:t>第</a:t>
            </a:r>
            <a:r>
              <a:rPr lang="en-US" altLang="zh-CN" sz="2000" dirty="0" smtClean="0">
                <a:latin typeface="+mj-ea"/>
                <a:ea typeface="+mj-ea"/>
              </a:rPr>
              <a:t>3</a:t>
            </a:r>
            <a:r>
              <a:rPr lang="zh-CN" altLang="en-US" sz="2000" dirty="0" smtClean="0">
                <a:latin typeface="+mj-ea"/>
                <a:ea typeface="+mj-ea"/>
              </a:rPr>
              <a:t>章  </a:t>
            </a:r>
            <a:r>
              <a:rPr lang="zh-CN" altLang="en-US" sz="2000" dirty="0">
                <a:latin typeface="+mj-ea"/>
                <a:ea typeface="+mj-ea"/>
              </a:rPr>
              <a:t>刚体</a:t>
            </a:r>
          </a:p>
        </p:txBody>
      </p:sp>
    </p:spTree>
    <p:extLst>
      <p:ext uri="{BB962C8B-B14F-4D97-AF65-F5344CB8AC3E}">
        <p14:creationId xmlns:p14="http://schemas.microsoft.com/office/powerpoint/2010/main" val="57433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4342" y="1527463"/>
            <a:ext cx="801531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1800" dirty="0">
                <a:latin typeface="+mj-ea"/>
                <a:ea typeface="+mj-ea"/>
              </a:rPr>
              <a:t>3.1  </a:t>
            </a:r>
            <a:r>
              <a:rPr lang="zh-CN" altLang="en-US" sz="1800" dirty="0">
                <a:latin typeface="+mj-ea"/>
                <a:ea typeface="+mj-ea"/>
              </a:rPr>
              <a:t>刚体的</a:t>
            </a:r>
            <a:r>
              <a:rPr lang="zh-CN" altLang="en-US" sz="1800" dirty="0" smtClean="0">
                <a:latin typeface="+mj-ea"/>
                <a:ea typeface="+mj-ea"/>
              </a:rPr>
              <a:t>运动。 </a:t>
            </a:r>
            <a:endParaRPr lang="en-US" altLang="zh-CN" sz="1800" dirty="0" smtClean="0">
              <a:solidFill>
                <a:prstClr val="white"/>
              </a:solidFill>
              <a:latin typeface="+mj-ea"/>
              <a:ea typeface="+mj-ea"/>
            </a:endParaRPr>
          </a:p>
          <a:p>
            <a:pPr lvl="0">
              <a:buFont typeface="Wingdings" pitchFamily="2" charset="2"/>
              <a:buChar char="ü"/>
            </a:pP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刚体的平动和定轴转动特点（理解）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pPr lvl="0">
              <a:buFont typeface="Wingdings" pitchFamily="2" charset="2"/>
              <a:buChar char="ü"/>
            </a:pP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刚体定轴转动的描述方式（理解）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pPr lvl="0">
              <a:buFont typeface="Wingdings" pitchFamily="2" charset="2"/>
              <a:buChar char="p"/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3.2  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刚体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动力学。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buFont typeface="Wingdings" pitchFamily="2" charset="2"/>
              <a:buChar char="ü"/>
            </a:pP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刚体转动动能概念、表达式（理解）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pPr lvl="0">
              <a:buFont typeface="Wingdings" pitchFamily="2" charset="2"/>
              <a:buChar char="ü"/>
            </a:pP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转动惯量概念，求转动惯量（理解）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pPr lvl="0">
              <a:buFont typeface="Wingdings" pitchFamily="2" charset="2"/>
              <a:buChar char="ü"/>
            </a:pP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力矩、转动定律，力矩的功、功率，刚体动能定理表达式（理解）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pPr lvl="0">
              <a:buFont typeface="Wingdings" pitchFamily="2" charset="2"/>
              <a:buChar char="ü"/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3.3  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定轴转动刚体的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角动量守恒定律</a:t>
            </a:r>
            <a:r>
              <a:rPr lang="zh-CN" altLang="en-US" sz="1800" dirty="0" smtClean="0">
                <a:latin typeface="+mj-ea"/>
                <a:ea typeface="+mj-ea"/>
              </a:rPr>
              <a:t>。</a:t>
            </a:r>
          </a:p>
          <a:p>
            <a:pPr lvl="0">
              <a:buFont typeface="Wingdings" pitchFamily="2" charset="2"/>
              <a:buChar char="ü"/>
            </a:pP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定轴转动刚体的角动量表达式（理解）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pPr lvl="0">
              <a:buFont typeface="Wingdings" pitchFamily="2" charset="2"/>
              <a:buChar char="ü"/>
            </a:pP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角动量定理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角动量和力矩的关系（理解）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pPr lvl="0">
              <a:buFont typeface="Wingdings" pitchFamily="2" charset="2"/>
              <a:buChar char="ü"/>
            </a:pP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角动量守恒定律（理解）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034" y="597659"/>
            <a:ext cx="81439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本章要求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：理解刚体定轴转动中，描述其运动和动力的各个物理量在真实世界中的物理含义，比如角速度指的是刚体定轴转动快慢的量度，转动惯量表征的是刚体定轴转动（非平动）惯性大小的量度。知道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刚体定轴转动的相应关系式。能够将各自描述刚体定轴转动与质点直线运动的物理量联系，对应起来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7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21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7"/>
              <p:cNvSpPr>
                <a:spLocks noChangeArrowheads="1"/>
              </p:cNvSpPr>
              <p:nvPr/>
            </p:nvSpPr>
            <p:spPr bwMode="auto">
              <a:xfrm>
                <a:off x="165164" y="955370"/>
                <a:ext cx="8615097" cy="1077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</a:pPr>
                <a:r>
                  <a:rPr kumimoji="0" lang="en-US" altLang="zh-CN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600" dirty="0"/>
                  <a:t>当刚体绕定轴转动时，如果角速度很大</a:t>
                </a:r>
                <a:r>
                  <a:rPr lang="zh-CN" altLang="zh-CN" sz="1600" dirty="0" smtClean="0"/>
                  <a:t>，</a:t>
                </a:r>
                <a:r>
                  <a:rPr lang="zh-CN" altLang="en-US" sz="1600" dirty="0" smtClean="0"/>
                  <a:t>则</a:t>
                </a:r>
                <a:r>
                  <a:rPr lang="zh-CN" altLang="zh-CN" sz="1600" dirty="0" smtClean="0"/>
                  <a:t>作用</a:t>
                </a:r>
                <a:r>
                  <a:rPr lang="zh-CN" altLang="zh-CN" sz="1600" dirty="0"/>
                  <a:t>在它上面的合外力一定</a:t>
                </a:r>
                <a:r>
                  <a:rPr lang="zh-CN" altLang="zh-CN" sz="1600" dirty="0" smtClean="0"/>
                  <a:t>很大</a:t>
                </a:r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。           </a:t>
                </a:r>
                <a:endPara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ts val="1200"/>
                  </a:spcAft>
                </a:pPr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（错误   </a:t>
                </a:r>
                <a:r>
                  <a:rPr lang="zh-CN" altLang="zh-CN" sz="1600" dirty="0"/>
                  <a:t>当刚体绕定轴转动时</a:t>
                </a:r>
                <a:r>
                  <a:rPr lang="zh-CN" altLang="zh-CN" sz="1600" dirty="0" smtClean="0"/>
                  <a:t>，</a:t>
                </a:r>
                <a:r>
                  <a:rPr lang="zh-CN" altLang="en-US" sz="1600" dirty="0" smtClean="0"/>
                  <a:t>由转动定律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600" dirty="0" smtClean="0"/>
                  <a:t>，角加速度和合外力有直接关系。</a:t>
                </a:r>
                <a:r>
                  <a:rPr lang="zh-CN" altLang="zh-CN" sz="1600" dirty="0" smtClean="0"/>
                  <a:t>合</a:t>
                </a:r>
                <a:r>
                  <a:rPr lang="zh-CN" altLang="en-US" sz="1600" dirty="0" smtClean="0"/>
                  <a:t>外力变大则角加速度变大，</a:t>
                </a:r>
                <a:r>
                  <a:rPr lang="zh-CN" altLang="zh-CN" sz="1600" dirty="0"/>
                  <a:t>若角加速度方向与角速度方向相同时，角速度也增大，反之，角速度减小</a:t>
                </a:r>
                <a:r>
                  <a:rPr lang="zh-CN" altLang="zh-CN" sz="1600" dirty="0" smtClean="0"/>
                  <a:t>。</a:t>
                </a:r>
                <a:r>
                  <a:rPr lang="zh-CN" altLang="en-US" sz="1600" dirty="0" smtClean="0"/>
                  <a:t>但是角速度与合外力没有必然关系。</a:t>
                </a:r>
                <a:r>
                  <a:rPr kumimoji="0" lang="zh-CN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）</a:t>
                </a:r>
                <a:endParaRPr kumimoji="0" lang="zh-CN" altLang="en-US" sz="1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3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164" y="955370"/>
                <a:ext cx="8615097" cy="1077218"/>
              </a:xfrm>
              <a:prstGeom prst="rect">
                <a:avLst/>
              </a:prstGeom>
              <a:blipFill rotWithShape="0">
                <a:blip r:embed="rId2"/>
                <a:stretch>
                  <a:fillRect l="-354" t="-1705" b="-73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0"/>
          <p:cNvSpPr>
            <a:spLocks noChangeArrowheads="1"/>
          </p:cNvSpPr>
          <p:nvPr/>
        </p:nvSpPr>
        <p:spPr bwMode="auto">
          <a:xfrm>
            <a:off x="165164" y="2480515"/>
            <a:ext cx="921277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、在推导数学公式过程中，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刚体定轴转动中的转动惯量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，可类比做质点直线运动中的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     ）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1"/>
          <p:cNvSpPr>
            <a:spLocks noChangeArrowheads="1"/>
          </p:cNvSpPr>
          <p:nvPr/>
        </p:nvSpPr>
        <p:spPr bwMode="auto">
          <a:xfrm>
            <a:off x="347803" y="2843615"/>
            <a:ext cx="27879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AutoNum type="alphaUcParenBoth"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质量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 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(B) 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速度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 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加速度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 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(D)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动能． 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8025559" y="2449737"/>
            <a:ext cx="607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22</a:t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946542"/>
              </p:ext>
            </p:extLst>
          </p:nvPr>
        </p:nvGraphicFramePr>
        <p:xfrm>
          <a:off x="7605948" y="1504173"/>
          <a:ext cx="1070913" cy="424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35" r:id="rId3" imgW="507780" imgH="203112" progId="Equation.3">
                  <p:embed/>
                </p:oleObj>
              </mc:Choice>
              <mc:Fallback>
                <p:oleObj r:id="rId3" imgW="507780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5948" y="1504173"/>
                        <a:ext cx="1070913" cy="4243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53622"/>
              </p:ext>
            </p:extLst>
          </p:nvPr>
        </p:nvGraphicFramePr>
        <p:xfrm>
          <a:off x="5247860" y="1928497"/>
          <a:ext cx="1070913" cy="424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36" r:id="rId5" imgW="507780" imgH="203112" progId="Equation.3">
                  <p:embed/>
                </p:oleObj>
              </mc:Choice>
              <mc:Fallback>
                <p:oleObj r:id="rId5" imgW="507780" imgH="203112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7860" y="1928497"/>
                        <a:ext cx="1070913" cy="4243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1" y="678848"/>
            <a:ext cx="90147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课后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3.1】 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在描述刚体转动时，为什么一般都采用角量，而不采用质点力学中常采用的线量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29489" y="1526285"/>
            <a:ext cx="6853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933662" y="1960668"/>
            <a:ext cx="274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）均不相同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965" y="1515229"/>
            <a:ext cx="8507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答：对于刚体，用角量描述方便可行，这是因为对刚体上的各点角量（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09330" y="1949612"/>
            <a:ext cx="7295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都相同，若采用线量描述，由于刚体上各点线量（</a:t>
            </a:r>
            <a:endParaRPr lang="zh-CN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09330" y="2372509"/>
            <a:ext cx="5257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对其运动的描述带来麻烦，甚至不可行。</a:t>
            </a:r>
            <a:endParaRPr lang="zh-CN" altLang="zh-CN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554159"/>
              </p:ext>
            </p:extLst>
          </p:nvPr>
        </p:nvGraphicFramePr>
        <p:xfrm>
          <a:off x="7067468" y="4368630"/>
          <a:ext cx="602825" cy="293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37" r:id="rId7" imgW="368140" imgH="177723" progId="Equation.3">
                  <p:embed/>
                </p:oleObj>
              </mc:Choice>
              <mc:Fallback>
                <p:oleObj r:id="rId7" imgW="368140" imgH="17772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468" y="4368630"/>
                        <a:ext cx="602825" cy="2936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167587"/>
              </p:ext>
            </p:extLst>
          </p:nvPr>
        </p:nvGraphicFramePr>
        <p:xfrm>
          <a:off x="2005976" y="4672604"/>
          <a:ext cx="1026687" cy="53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38" r:id="rId9" imgW="748975" imgH="393529" progId="Equation.3">
                  <p:embed/>
                </p:oleObj>
              </mc:Choice>
              <mc:Fallback>
                <p:oleObj r:id="rId9" imgW="748975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976" y="4672604"/>
                        <a:ext cx="1026687" cy="532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-9940" y="3329950"/>
            <a:ext cx="886570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课后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3.3】 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有人把握着哑铃的两手伸开，坐在以一定角速度转动着的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摩擦不计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凳子上，如果此人把手缩回，使转动惯量减为原来的一半。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角速度增加多少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?(2)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转动动能会发生改变吗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7368881" y="4335318"/>
            <a:ext cx="1146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76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常量）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2717828" y="4754357"/>
            <a:ext cx="30027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76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知，转动动能增加一倍。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9380" y="4335318"/>
            <a:ext cx="7814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答：（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）角速度增加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一倍，是原来的两倍，（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据角动量守恒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5841" y="4754357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276225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）由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3" grpId="0"/>
      <p:bldP spid="17" grpId="0"/>
      <p:bldP spid="18" grpId="0"/>
      <p:bldP spid="20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256334"/>
              </p:ext>
            </p:extLst>
          </p:nvPr>
        </p:nvGraphicFramePr>
        <p:xfrm>
          <a:off x="1781257" y="671818"/>
          <a:ext cx="1293290" cy="288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89" r:id="rId3" imgW="977476" imgH="215806" progId="Equation.3">
                  <p:embed/>
                </p:oleObj>
              </mc:Choice>
              <mc:Fallback>
                <p:oleObj r:id="rId3" imgW="977476" imgH="21580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257" y="671818"/>
                        <a:ext cx="1293290" cy="2887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371859"/>
              </p:ext>
            </p:extLst>
          </p:nvPr>
        </p:nvGraphicFramePr>
        <p:xfrm>
          <a:off x="7342628" y="679578"/>
          <a:ext cx="612348" cy="23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0" r:id="rId5" imgW="469696" imgH="177723" progId="Equation.3">
                  <p:embed/>
                </p:oleObj>
              </mc:Choice>
              <mc:Fallback>
                <p:oleObj r:id="rId5" imgW="469696" imgH="17772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2628" y="679578"/>
                        <a:ext cx="612348" cy="2374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237967"/>
              </p:ext>
            </p:extLst>
          </p:nvPr>
        </p:nvGraphicFramePr>
        <p:xfrm>
          <a:off x="3969916" y="1294725"/>
          <a:ext cx="816411" cy="254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1" r:id="rId7" imgW="583693" imgH="177646" progId="Equation.3">
                  <p:embed/>
                </p:oleObj>
              </mc:Choice>
              <mc:Fallback>
                <p:oleObj r:id="rId7" imgW="583693" imgH="17764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9916" y="1294725"/>
                        <a:ext cx="816411" cy="2542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628695"/>
              </p:ext>
            </p:extLst>
          </p:nvPr>
        </p:nvGraphicFramePr>
        <p:xfrm>
          <a:off x="5378304" y="1274628"/>
          <a:ext cx="734653" cy="284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2" r:id="rId9" imgW="469696" imgH="177723" progId="Equation.3">
                  <p:embed/>
                </p:oleObj>
              </mc:Choice>
              <mc:Fallback>
                <p:oleObj r:id="rId9" imgW="469696" imgH="17772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8304" y="1274628"/>
                        <a:ext cx="734653" cy="2848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947600"/>
              </p:ext>
            </p:extLst>
          </p:nvPr>
        </p:nvGraphicFramePr>
        <p:xfrm>
          <a:off x="1514475" y="1952759"/>
          <a:ext cx="2242788" cy="46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3" r:id="rId11" imgW="1866090" imgH="393529" progId="Equation.3">
                  <p:embed/>
                </p:oleObj>
              </mc:Choice>
              <mc:Fallback>
                <p:oleObj r:id="rId11" imgW="1866090" imgH="39352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1952759"/>
                        <a:ext cx="2242788" cy="4691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457315"/>
              </p:ext>
            </p:extLst>
          </p:nvPr>
        </p:nvGraphicFramePr>
        <p:xfrm>
          <a:off x="3924858" y="2022762"/>
          <a:ext cx="537811" cy="274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4" r:id="rId13" imgW="444307" imgH="228501" progId="Equation.3">
                  <p:embed/>
                </p:oleObj>
              </mc:Choice>
              <mc:Fallback>
                <p:oleObj r:id="rId13" imgW="444307" imgH="22850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858" y="2022762"/>
                        <a:ext cx="537811" cy="2746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42113"/>
              </p:ext>
            </p:extLst>
          </p:nvPr>
        </p:nvGraphicFramePr>
        <p:xfrm>
          <a:off x="4630264" y="2027881"/>
          <a:ext cx="560697" cy="21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5" r:id="rId15" imgW="469696" imgH="177723" progId="Equation.3">
                  <p:embed/>
                </p:oleObj>
              </mc:Choice>
              <mc:Fallback>
                <p:oleObj r:id="rId15" imgW="469696" imgH="17772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264" y="2027881"/>
                        <a:ext cx="560697" cy="217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57972"/>
              </p:ext>
            </p:extLst>
          </p:nvPr>
        </p:nvGraphicFramePr>
        <p:xfrm>
          <a:off x="1566323" y="2406565"/>
          <a:ext cx="3063941" cy="512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6" r:id="rId17" imgW="2451100" imgH="406400" progId="Equation.3">
                  <p:embed/>
                </p:oleObj>
              </mc:Choice>
              <mc:Fallback>
                <p:oleObj r:id="rId17" imgW="2451100" imgH="406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323" y="2406565"/>
                        <a:ext cx="3063941" cy="5126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873791"/>
              </p:ext>
            </p:extLst>
          </p:nvPr>
        </p:nvGraphicFramePr>
        <p:xfrm>
          <a:off x="1330113" y="2965728"/>
          <a:ext cx="775252" cy="32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7" r:id="rId19" imgW="520474" imgH="215806" progId="Equation.3">
                  <p:embed/>
                </p:oleObj>
              </mc:Choice>
              <mc:Fallback>
                <p:oleObj r:id="rId19" imgW="520474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113" y="2965728"/>
                        <a:ext cx="775252" cy="3241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791880"/>
              </p:ext>
            </p:extLst>
          </p:nvPr>
        </p:nvGraphicFramePr>
        <p:xfrm>
          <a:off x="1514475" y="3304069"/>
          <a:ext cx="4346829" cy="34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8" r:id="rId21" imgW="2870200" imgH="228600" progId="Equation.3">
                  <p:embed/>
                </p:oleObj>
              </mc:Choice>
              <mc:Fallback>
                <p:oleObj r:id="rId21" imgW="2870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3304069"/>
                        <a:ext cx="4346829" cy="346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87918"/>
              </p:ext>
            </p:extLst>
          </p:nvPr>
        </p:nvGraphicFramePr>
        <p:xfrm>
          <a:off x="1669348" y="3829685"/>
          <a:ext cx="5076210" cy="519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9" r:id="rId23" imgW="3822700" imgH="393700" progId="Equation.3">
                  <p:embed/>
                </p:oleObj>
              </mc:Choice>
              <mc:Fallback>
                <p:oleObj r:id="rId23" imgW="38227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348" y="3829685"/>
                        <a:ext cx="5076210" cy="5190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573935"/>
              </p:ext>
            </p:extLst>
          </p:nvPr>
        </p:nvGraphicFramePr>
        <p:xfrm>
          <a:off x="1268787" y="4418605"/>
          <a:ext cx="2834402" cy="318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00" r:id="rId25" imgW="1954951" imgH="215806" progId="Equation.3">
                  <p:embed/>
                </p:oleObj>
              </mc:Choice>
              <mc:Fallback>
                <p:oleObj r:id="rId25" imgW="1954951" imgH="21580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787" y="4418605"/>
                        <a:ext cx="2834402" cy="3180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063639"/>
              </p:ext>
            </p:extLst>
          </p:nvPr>
        </p:nvGraphicFramePr>
        <p:xfrm>
          <a:off x="1268786" y="4786099"/>
          <a:ext cx="3193883" cy="331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01" r:id="rId27" imgW="2197100" imgH="228600" progId="Equation.3">
                  <p:embed/>
                </p:oleObj>
              </mc:Choice>
              <mc:Fallback>
                <p:oleObj r:id="rId27" imgW="21971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786" y="4786099"/>
                        <a:ext cx="3193883" cy="3318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697793"/>
              </p:ext>
            </p:extLst>
          </p:nvPr>
        </p:nvGraphicFramePr>
        <p:xfrm>
          <a:off x="1268786" y="5318960"/>
          <a:ext cx="3474232" cy="564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02" r:id="rId29" imgW="2578100" imgH="419100" progId="Equation.3">
                  <p:embed/>
                </p:oleObj>
              </mc:Choice>
              <mc:Fallback>
                <p:oleObj r:id="rId29" imgW="2578100" imgH="4191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786" y="5318960"/>
                        <a:ext cx="3474232" cy="564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0" y="670099"/>
            <a:ext cx="17812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3.9  </a:t>
            </a: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一飞轮以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2733260" y="613633"/>
            <a:ext cx="46089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的转速转动，受到制动后均匀地减速，经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33362" y="970435"/>
            <a:ext cx="82049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后静止。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求角加速度和制动后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25s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时飞轮的角速度；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从制动到停止转动，飞轮共转了多少转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?(3)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若飞轮半径为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4462669" y="1241920"/>
            <a:ext cx="915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5765915" y="1217355"/>
            <a:ext cx="915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41064" y="2465562"/>
            <a:ext cx="10310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976312" y="2912273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2131950" y="2920592"/>
            <a:ext cx="530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144169" y="3716809"/>
            <a:ext cx="1146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6439466" y="3901475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0" y="575644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800"/>
          </a:p>
        </p:txBody>
      </p:sp>
      <p:sp>
        <p:nvSpPr>
          <p:cNvPr id="32" name="矩形 31"/>
          <p:cNvSpPr/>
          <p:nvPr/>
        </p:nvSpPr>
        <p:spPr>
          <a:xfrm>
            <a:off x="-5604" y="1594024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飞轮边缘上一点的速度和加速度。</a:t>
            </a:r>
            <a:endParaRPr lang="zh-CN" altLang="zh-CN" sz="1800" dirty="0">
              <a:solidFill>
                <a:srgbClr val="000000"/>
              </a:solidFill>
            </a:endParaRP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242961" y="1992139"/>
            <a:ext cx="915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3506" y="4437438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24</a:t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74290"/>
              </p:ext>
            </p:extLst>
          </p:nvPr>
        </p:nvGraphicFramePr>
        <p:xfrm>
          <a:off x="4692458" y="712429"/>
          <a:ext cx="723900" cy="314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19" r:id="rId3" imgW="507780" imgH="215806" progId="Equation.3">
                  <p:embed/>
                </p:oleObj>
              </mc:Choice>
              <mc:Fallback>
                <p:oleObj r:id="rId3" imgW="507780" imgH="21580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458" y="712429"/>
                        <a:ext cx="723900" cy="3141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651756"/>
              </p:ext>
            </p:extLst>
          </p:nvPr>
        </p:nvGraphicFramePr>
        <p:xfrm>
          <a:off x="3724745" y="1380479"/>
          <a:ext cx="568984" cy="27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0" r:id="rId5" imgW="457002" imgH="215806" progId="Equation.3">
                  <p:embed/>
                </p:oleObj>
              </mc:Choice>
              <mc:Fallback>
                <p:oleObj r:id="rId5" imgW="457002" imgH="21580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4745" y="1380479"/>
                        <a:ext cx="568984" cy="272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648752"/>
              </p:ext>
            </p:extLst>
          </p:nvPr>
        </p:nvGraphicFramePr>
        <p:xfrm>
          <a:off x="5713202" y="716051"/>
          <a:ext cx="747232" cy="306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1" r:id="rId7" imgW="532937" imgH="215713" progId="Equation.3">
                  <p:embed/>
                </p:oleObj>
              </mc:Choice>
              <mc:Fallback>
                <p:oleObj r:id="rId7" imgW="532937" imgH="21571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3202" y="716051"/>
                        <a:ext cx="747232" cy="3068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903489"/>
              </p:ext>
            </p:extLst>
          </p:nvPr>
        </p:nvGraphicFramePr>
        <p:xfrm>
          <a:off x="1881504" y="1838724"/>
          <a:ext cx="258642" cy="2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2" r:id="rId9" imgW="190335" imgH="215713" progId="Equation.3">
                  <p:embed/>
                </p:oleObj>
              </mc:Choice>
              <mc:Fallback>
                <p:oleObj r:id="rId9" imgW="190335" imgH="21571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504" y="1838724"/>
                        <a:ext cx="258642" cy="297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33612"/>
              </p:ext>
            </p:extLst>
          </p:nvPr>
        </p:nvGraphicFramePr>
        <p:xfrm>
          <a:off x="2554774" y="1821029"/>
          <a:ext cx="271574" cy="2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3" r:id="rId11" imgW="203024" imgH="215713" progId="Equation.3">
                  <p:embed/>
                </p:oleObj>
              </mc:Choice>
              <mc:Fallback>
                <p:oleObj r:id="rId11" imgW="203024" imgH="2157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774" y="1821029"/>
                        <a:ext cx="271574" cy="297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26019"/>
              </p:ext>
            </p:extLst>
          </p:nvPr>
        </p:nvGraphicFramePr>
        <p:xfrm>
          <a:off x="4868318" y="1873260"/>
          <a:ext cx="206914" cy="297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4" r:id="rId13" imgW="152268" imgH="215713" progId="Equation.3">
                  <p:embed/>
                </p:oleObj>
              </mc:Choice>
              <mc:Fallback>
                <p:oleObj r:id="rId13" imgW="152268" imgH="21571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318" y="1873260"/>
                        <a:ext cx="206914" cy="2974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457828"/>
              </p:ext>
            </p:extLst>
          </p:nvPr>
        </p:nvGraphicFramePr>
        <p:xfrm>
          <a:off x="5703876" y="1850554"/>
          <a:ext cx="219846" cy="297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5" r:id="rId15" imgW="164885" imgH="215619" progId="Equation.3">
                  <p:embed/>
                </p:oleObj>
              </mc:Choice>
              <mc:Fallback>
                <p:oleObj r:id="rId15" imgW="164885" imgH="21561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876" y="1850554"/>
                        <a:ext cx="219846" cy="2974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205728"/>
              </p:ext>
            </p:extLst>
          </p:nvPr>
        </p:nvGraphicFramePr>
        <p:xfrm>
          <a:off x="1270293" y="2467200"/>
          <a:ext cx="348518" cy="400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6" r:id="rId17" imgW="190335" imgH="215713" progId="Equation.3">
                  <p:embed/>
                </p:oleObj>
              </mc:Choice>
              <mc:Fallback>
                <p:oleObj r:id="rId17" imgW="190335" imgH="21571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293" y="2467200"/>
                        <a:ext cx="348518" cy="4007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573119"/>
              </p:ext>
            </p:extLst>
          </p:nvPr>
        </p:nvGraphicFramePr>
        <p:xfrm>
          <a:off x="2554773" y="2543378"/>
          <a:ext cx="1308573" cy="28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7" r:id="rId18" imgW="990170" imgH="215806" progId="Equation.3">
                  <p:embed/>
                </p:oleObj>
              </mc:Choice>
              <mc:Fallback>
                <p:oleObj r:id="rId18" imgW="990170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773" y="2543378"/>
                        <a:ext cx="1308573" cy="2893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282574"/>
              </p:ext>
            </p:extLst>
          </p:nvPr>
        </p:nvGraphicFramePr>
        <p:xfrm>
          <a:off x="1258456" y="2921883"/>
          <a:ext cx="340135" cy="37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8" r:id="rId20" imgW="203024" imgH="215713" progId="Equation.3">
                  <p:embed/>
                </p:oleObj>
              </mc:Choice>
              <mc:Fallback>
                <p:oleObj r:id="rId20" imgW="203024" imgH="21571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456" y="2921883"/>
                        <a:ext cx="340135" cy="3725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848057"/>
              </p:ext>
            </p:extLst>
          </p:nvPr>
        </p:nvGraphicFramePr>
        <p:xfrm>
          <a:off x="2513022" y="3072339"/>
          <a:ext cx="1396650" cy="28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29" r:id="rId22" imgW="1053643" imgH="215806" progId="Equation.3">
                  <p:embed/>
                </p:oleObj>
              </mc:Choice>
              <mc:Fallback>
                <p:oleObj r:id="rId22" imgW="1053643" imgH="21580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22" y="3072339"/>
                        <a:ext cx="1396650" cy="2893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325414"/>
              </p:ext>
            </p:extLst>
          </p:nvPr>
        </p:nvGraphicFramePr>
        <p:xfrm>
          <a:off x="2271574" y="3585037"/>
          <a:ext cx="1899948" cy="28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0" r:id="rId24" imgW="1434477" imgH="215806" progId="Equation.3">
                  <p:embed/>
                </p:oleObj>
              </mc:Choice>
              <mc:Fallback>
                <p:oleObj r:id="rId24" imgW="1434477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574" y="3585037"/>
                        <a:ext cx="1899948" cy="2893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531314"/>
              </p:ext>
            </p:extLst>
          </p:nvPr>
        </p:nvGraphicFramePr>
        <p:xfrm>
          <a:off x="2661632" y="4024679"/>
          <a:ext cx="730497" cy="317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1" r:id="rId26" imgW="507780" imgH="215806" progId="Equation.3">
                  <p:embed/>
                </p:oleObj>
              </mc:Choice>
              <mc:Fallback>
                <p:oleObj r:id="rId26" imgW="507780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632" y="4024679"/>
                        <a:ext cx="730497" cy="3170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284986"/>
              </p:ext>
            </p:extLst>
          </p:nvPr>
        </p:nvGraphicFramePr>
        <p:xfrm>
          <a:off x="2644798" y="4508754"/>
          <a:ext cx="813195" cy="317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2" r:id="rId28" imgW="558558" imgH="215806" progId="Equation.3">
                  <p:embed/>
                </p:oleObj>
              </mc:Choice>
              <mc:Fallback>
                <p:oleObj r:id="rId28" imgW="558558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98" y="4508754"/>
                        <a:ext cx="813195" cy="3170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752562"/>
              </p:ext>
            </p:extLst>
          </p:nvPr>
        </p:nvGraphicFramePr>
        <p:xfrm>
          <a:off x="691090" y="5399509"/>
          <a:ext cx="1835224" cy="4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3" r:id="rId30" imgW="1726451" imgH="444307" progId="Equation.3">
                  <p:embed/>
                </p:oleObj>
              </mc:Choice>
              <mc:Fallback>
                <p:oleObj r:id="rId30" imgW="172645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90" y="5399509"/>
                        <a:ext cx="1835224" cy="47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329279"/>
              </p:ext>
            </p:extLst>
          </p:nvPr>
        </p:nvGraphicFramePr>
        <p:xfrm>
          <a:off x="3050073" y="5453459"/>
          <a:ext cx="1865643" cy="4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4" r:id="rId32" imgW="1752600" imgH="444500" progId="Equation.3">
                  <p:embed/>
                </p:oleObj>
              </mc:Choice>
              <mc:Fallback>
                <p:oleObj r:id="rId32" imgW="1752600" imgH="444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073" y="5453459"/>
                        <a:ext cx="1865643" cy="47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782891"/>
              </p:ext>
            </p:extLst>
          </p:nvPr>
        </p:nvGraphicFramePr>
        <p:xfrm>
          <a:off x="661984" y="6099388"/>
          <a:ext cx="1875782" cy="4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5" r:id="rId34" imgW="1764534" imgH="444307" progId="Equation.3">
                  <p:embed/>
                </p:oleObj>
              </mc:Choice>
              <mc:Fallback>
                <p:oleObj r:id="rId34" imgW="1764534" imgH="44430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4" y="6099388"/>
                        <a:ext cx="1875782" cy="47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424969"/>
              </p:ext>
            </p:extLst>
          </p:nvPr>
        </p:nvGraphicFramePr>
        <p:xfrm>
          <a:off x="2690561" y="6149767"/>
          <a:ext cx="2717349" cy="4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6" r:id="rId36" imgW="2552700" imgH="444500" progId="Equation.3">
                  <p:embed/>
                </p:oleObj>
              </mc:Choice>
              <mc:Fallback>
                <p:oleObj r:id="rId36" imgW="2552700" imgH="444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561" y="6149767"/>
                        <a:ext cx="2717349" cy="47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6993"/>
              </p:ext>
            </p:extLst>
          </p:nvPr>
        </p:nvGraphicFramePr>
        <p:xfrm>
          <a:off x="5553121" y="5673217"/>
          <a:ext cx="2768046" cy="4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7" r:id="rId38" imgW="2603500" imgH="444500" progId="Equation.3">
                  <p:embed/>
                </p:oleObj>
              </mc:Choice>
              <mc:Fallback>
                <p:oleObj r:id="rId38" imgW="2603500" imgH="444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3121" y="5673217"/>
                        <a:ext cx="2768046" cy="47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6511" name="Picture 15"/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4"/>
          <a:stretch/>
        </p:blipFill>
        <p:spPr bwMode="auto">
          <a:xfrm>
            <a:off x="6355933" y="1978079"/>
            <a:ext cx="2637183" cy="21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-115386" y="712429"/>
            <a:ext cx="4839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课后练习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3.13】 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如图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3.36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所示，有质量为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89919" y="1059055"/>
            <a:ext cx="76034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的两物体，分别悬挂在两个不同半径的组合轮上，求物体的加速度与绳之张力。两轮的转动惯量分别为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996931" y="1351169"/>
            <a:ext cx="43781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，半径为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，轮与轴承间摩擦不计。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70857" y="1854618"/>
            <a:ext cx="1608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解：设悬挂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820169" y="1820049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574430" y="1808369"/>
            <a:ext cx="23006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的绳中张力分别为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868318" y="1789959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496" name="Rectangle 32"/>
          <p:cNvSpPr>
            <a:spLocks noChangeArrowheads="1"/>
          </p:cNvSpPr>
          <p:nvPr/>
        </p:nvSpPr>
        <p:spPr bwMode="auto">
          <a:xfrm>
            <a:off x="805812" y="2670807"/>
            <a:ext cx="4154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497" name="Rectangle 33"/>
          <p:cNvSpPr>
            <a:spLocks noChangeArrowheads="1"/>
          </p:cNvSpPr>
          <p:nvPr/>
        </p:nvSpPr>
        <p:spPr bwMode="auto">
          <a:xfrm>
            <a:off x="1662362" y="2484697"/>
            <a:ext cx="7617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有：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498" name="Rectangle 34"/>
          <p:cNvSpPr>
            <a:spLocks noChangeArrowheads="1"/>
          </p:cNvSpPr>
          <p:nvPr/>
        </p:nvSpPr>
        <p:spPr bwMode="auto">
          <a:xfrm>
            <a:off x="811244" y="2244368"/>
            <a:ext cx="4154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499" name="Rectangle 35"/>
          <p:cNvSpPr>
            <a:spLocks noChangeArrowheads="1"/>
          </p:cNvSpPr>
          <p:nvPr/>
        </p:nvSpPr>
        <p:spPr bwMode="auto">
          <a:xfrm>
            <a:off x="1690510" y="2952848"/>
            <a:ext cx="7617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有：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500" name="Rectangle 36"/>
          <p:cNvSpPr>
            <a:spLocks noChangeArrowheads="1"/>
          </p:cNvSpPr>
          <p:nvPr/>
        </p:nvSpPr>
        <p:spPr bwMode="auto">
          <a:xfrm>
            <a:off x="3631062" y="2978674"/>
            <a:ext cx="13195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6501" name="Rectangle 37"/>
          <p:cNvSpPr>
            <a:spLocks noChangeArrowheads="1"/>
          </p:cNvSpPr>
          <p:nvPr/>
        </p:nvSpPr>
        <p:spPr bwMode="auto">
          <a:xfrm>
            <a:off x="3515646" y="3480947"/>
            <a:ext cx="14350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066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6502" name="Rectangle 38"/>
          <p:cNvSpPr>
            <a:spLocks noChangeArrowheads="1"/>
          </p:cNvSpPr>
          <p:nvPr/>
        </p:nvSpPr>
        <p:spPr bwMode="auto">
          <a:xfrm>
            <a:off x="2598876" y="3941503"/>
            <a:ext cx="23583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066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066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6503" name="Rectangle 39"/>
          <p:cNvSpPr>
            <a:spLocks noChangeArrowheads="1"/>
          </p:cNvSpPr>
          <p:nvPr/>
        </p:nvSpPr>
        <p:spPr bwMode="auto">
          <a:xfrm>
            <a:off x="2826348" y="4408757"/>
            <a:ext cx="312777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33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(5)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933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(1)----(5)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联立解之得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933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506" name="Rectangle 42"/>
          <p:cNvSpPr>
            <a:spLocks noChangeArrowheads="1"/>
          </p:cNvSpPr>
          <p:nvPr/>
        </p:nvSpPr>
        <p:spPr bwMode="auto">
          <a:xfrm>
            <a:off x="108932" y="7606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800"/>
          </a:p>
        </p:txBody>
      </p:sp>
      <p:sp>
        <p:nvSpPr>
          <p:cNvPr id="46" name="Rectangle 37"/>
          <p:cNvSpPr>
            <a:spLocks noChangeArrowheads="1"/>
          </p:cNvSpPr>
          <p:nvPr/>
        </p:nvSpPr>
        <p:spPr bwMode="auto">
          <a:xfrm>
            <a:off x="3522206" y="2512782"/>
            <a:ext cx="14350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066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554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624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、刚体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的运动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3496" y="1046734"/>
            <a:ext cx="8565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lnSpc>
                <a:spcPct val="120000"/>
              </a:lnSpc>
            </a:pPr>
            <a:r>
              <a:rPr kumimoji="1" lang="en-US" altLang="zh-CN" sz="2000" dirty="0" smtClean="0">
                <a:latin typeface="+mj-ea"/>
                <a:ea typeface="+mj-ea"/>
              </a:rPr>
              <a:t>1. </a:t>
            </a:r>
            <a:r>
              <a:rPr kumimoji="1" lang="zh-CN" altLang="en-US" sz="2000" dirty="0" smtClean="0">
                <a:latin typeface="+mj-ea"/>
                <a:ea typeface="+mj-ea"/>
              </a:rPr>
              <a:t>刚体：</a:t>
            </a:r>
            <a:r>
              <a:rPr kumimoji="1" lang="zh-CN" altLang="en-US" sz="2000" dirty="0">
                <a:latin typeface="+mj-ea"/>
                <a:ea typeface="+mj-ea"/>
              </a:rPr>
              <a:t>在力的作用下，形状和大小保持不变的</a:t>
            </a:r>
            <a:r>
              <a:rPr kumimoji="1" lang="zh-CN" altLang="en-US" sz="2000" dirty="0" smtClean="0">
                <a:latin typeface="+mj-ea"/>
                <a:ea typeface="+mj-ea"/>
              </a:rPr>
              <a:t>物体</a:t>
            </a:r>
            <a:r>
              <a:rPr kumimoji="1" lang="zh-CN" altLang="en-US" sz="2000" dirty="0">
                <a:latin typeface="+mj-ea"/>
                <a:ea typeface="+mj-ea"/>
              </a:rPr>
              <a:t>。或者物体内部任意两点的距离在运动</a:t>
            </a:r>
            <a:r>
              <a:rPr kumimoji="1" lang="zh-CN" altLang="en-US" sz="2000" dirty="0" smtClean="0">
                <a:latin typeface="+mj-ea"/>
                <a:ea typeface="+mj-ea"/>
              </a:rPr>
              <a:t>过程中</a:t>
            </a:r>
            <a:r>
              <a:rPr kumimoji="1" lang="zh-CN" altLang="en-US" sz="2000" dirty="0">
                <a:latin typeface="+mj-ea"/>
                <a:ea typeface="+mj-ea"/>
              </a:rPr>
              <a:t>始终保持不变的物体</a:t>
            </a:r>
            <a:r>
              <a:rPr kumimoji="1" lang="zh-CN" altLang="en-US" sz="2000" dirty="0" smtClean="0">
                <a:latin typeface="+mj-ea"/>
                <a:ea typeface="+mj-ea"/>
              </a:rPr>
              <a:t>，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刚体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是实际物体的一种理想的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模型。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3</a:t>
            </a:fld>
            <a:endParaRPr lang="zh-CN" altLang="en-US"/>
          </a:p>
        </p:txBody>
      </p:sp>
      <p:graphicFrame>
        <p:nvGraphicFramePr>
          <p:cNvPr id="17" name="Object 49"/>
          <p:cNvGraphicFramePr>
            <a:graphicFrameLocks noChangeAspect="1"/>
          </p:cNvGraphicFramePr>
          <p:nvPr/>
        </p:nvGraphicFramePr>
        <p:xfrm>
          <a:off x="596810" y="3022780"/>
          <a:ext cx="5035641" cy="1898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6" name="Equation" r:id="rId4" imgW="2793960" imgH="1054080" progId="Equation.3">
                  <p:embed/>
                </p:oleObj>
              </mc:Choice>
              <mc:Fallback>
                <p:oleObj name="Equation" r:id="rId4" imgW="279396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810" y="3022780"/>
                        <a:ext cx="5035641" cy="18984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50"/>
          <p:cNvSpPr txBox="1">
            <a:spLocks noChangeArrowheads="1"/>
          </p:cNvSpPr>
          <p:nvPr/>
        </p:nvSpPr>
        <p:spPr bwMode="auto">
          <a:xfrm>
            <a:off x="457199" y="5283200"/>
            <a:ext cx="8490155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任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一瞬时</a:t>
            </a:r>
            <a:r>
              <a:rPr kumimoji="1" lang="zh-CN" altLang="en-US" sz="2000" dirty="0">
                <a:solidFill>
                  <a:srgbClr val="000000"/>
                </a:solidFill>
                <a:latin typeface="+mj-ea"/>
                <a:ea typeface="+mj-ea"/>
              </a:rPr>
              <a:t>平动刚体上各点</a:t>
            </a:r>
            <a:r>
              <a:rPr kumimoji="1"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速度</a:t>
            </a:r>
            <a:r>
              <a:rPr kumimoji="1" lang="zh-CN" altLang="en-US" sz="2000" dirty="0">
                <a:solidFill>
                  <a:srgbClr val="000000"/>
                </a:solidFill>
                <a:latin typeface="+mj-ea"/>
                <a:ea typeface="+mj-ea"/>
              </a:rPr>
              <a:t>，</a:t>
            </a:r>
            <a:r>
              <a:rPr kumimoji="1"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加速度</a:t>
            </a:r>
            <a:r>
              <a:rPr kumimoji="1" lang="zh-CN" altLang="en-US" sz="2000" dirty="0">
                <a:solidFill>
                  <a:srgbClr val="000000"/>
                </a:solidFill>
                <a:latin typeface="+mj-ea"/>
                <a:ea typeface="+mj-ea"/>
              </a:rPr>
              <a:t>相等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可用质心或其上</a:t>
            </a:r>
            <a:r>
              <a:rPr kumimoji="1" lang="zh-CN" altLang="en-US" sz="2000" b="1" dirty="0" smtClean="0">
                <a:latin typeface="Times New Roman" panose="02020603050405020304" pitchFamily="18" charset="0"/>
              </a:rPr>
              <a:t>任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一点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描述整个刚体。</a:t>
            </a:r>
          </a:p>
        </p:txBody>
      </p:sp>
      <p:grpSp>
        <p:nvGrpSpPr>
          <p:cNvPr id="21" name="Group 76"/>
          <p:cNvGrpSpPr>
            <a:grpSpLocks/>
          </p:cNvGrpSpPr>
          <p:nvPr/>
        </p:nvGrpSpPr>
        <p:grpSpPr bwMode="auto">
          <a:xfrm>
            <a:off x="6296090" y="3126658"/>
            <a:ext cx="2057400" cy="1263650"/>
            <a:chOff x="3984" y="2304"/>
            <a:chExt cx="1296" cy="796"/>
          </a:xfrm>
        </p:grpSpPr>
        <p:sp>
          <p:nvSpPr>
            <p:cNvPr id="22" name="Line 52"/>
            <p:cNvSpPr>
              <a:spLocks noChangeShapeType="1"/>
            </p:cNvSpPr>
            <p:nvPr/>
          </p:nvSpPr>
          <p:spPr bwMode="auto">
            <a:xfrm flipV="1">
              <a:off x="4926" y="2349"/>
              <a:ext cx="1" cy="4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53"/>
            <p:cNvSpPr>
              <a:spLocks noChangeShapeType="1"/>
            </p:cNvSpPr>
            <p:nvPr/>
          </p:nvSpPr>
          <p:spPr bwMode="auto">
            <a:xfrm flipV="1">
              <a:off x="4523" y="2789"/>
              <a:ext cx="421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54"/>
            <p:cNvSpPr>
              <a:spLocks noChangeShapeType="1"/>
            </p:cNvSpPr>
            <p:nvPr/>
          </p:nvSpPr>
          <p:spPr bwMode="auto">
            <a:xfrm flipV="1">
              <a:off x="4512" y="2347"/>
              <a:ext cx="432" cy="5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" name="Object 55"/>
            <p:cNvGraphicFramePr>
              <a:graphicFrameLocks noChangeAspect="1"/>
            </p:cNvGraphicFramePr>
            <p:nvPr/>
          </p:nvGraphicFramePr>
          <p:xfrm>
            <a:off x="4520" y="2453"/>
            <a:ext cx="193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67" name="Equation" r:id="rId6" imgW="164880" imgH="215640" progId="Equation.3">
                    <p:embed/>
                  </p:oleObj>
                </mc:Choice>
                <mc:Fallback>
                  <p:oleObj name="Equation" r:id="rId6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0" y="2453"/>
                          <a:ext cx="193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56"/>
            <p:cNvGraphicFramePr>
              <a:graphicFrameLocks noChangeAspect="1"/>
            </p:cNvGraphicFramePr>
            <p:nvPr/>
          </p:nvGraphicFramePr>
          <p:xfrm>
            <a:off x="4665" y="2839"/>
            <a:ext cx="179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68" name="Equation" r:id="rId8" imgW="152280" imgH="215640" progId="Equation.3">
                    <p:embed/>
                  </p:oleObj>
                </mc:Choice>
                <mc:Fallback>
                  <p:oleObj name="Equation" r:id="rId8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5" y="2839"/>
                          <a:ext cx="179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57"/>
            <p:cNvGraphicFramePr>
              <a:graphicFrameLocks noChangeAspect="1"/>
            </p:cNvGraphicFramePr>
            <p:nvPr/>
          </p:nvGraphicFramePr>
          <p:xfrm>
            <a:off x="4945" y="2456"/>
            <a:ext cx="27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69" name="Equation" r:id="rId10" imgW="203040" imgH="215640" progId="Equation.3">
                    <p:embed/>
                  </p:oleObj>
                </mc:Choice>
                <mc:Fallback>
                  <p:oleObj name="Equation" r:id="rId10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5" y="2456"/>
                          <a:ext cx="27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reeform 58"/>
            <p:cNvSpPr>
              <a:spLocks/>
            </p:cNvSpPr>
            <p:nvPr/>
          </p:nvSpPr>
          <p:spPr bwMode="auto">
            <a:xfrm>
              <a:off x="3984" y="2304"/>
              <a:ext cx="1296" cy="303"/>
            </a:xfrm>
            <a:custGeom>
              <a:avLst/>
              <a:gdLst>
                <a:gd name="T0" fmla="*/ 0 w 1296"/>
                <a:gd name="T1" fmla="*/ 152 h 248"/>
                <a:gd name="T2" fmla="*/ 192 w 1296"/>
                <a:gd name="T3" fmla="*/ 248 h 248"/>
                <a:gd name="T4" fmla="*/ 480 w 1296"/>
                <a:gd name="T5" fmla="*/ 152 h 248"/>
                <a:gd name="T6" fmla="*/ 768 w 1296"/>
                <a:gd name="T7" fmla="*/ 8 h 248"/>
                <a:gd name="T8" fmla="*/ 1104 w 1296"/>
                <a:gd name="T9" fmla="*/ 104 h 248"/>
                <a:gd name="T10" fmla="*/ 1296 w 1296"/>
                <a:gd name="T11" fmla="*/ 10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6" h="248">
                  <a:moveTo>
                    <a:pt x="0" y="152"/>
                  </a:moveTo>
                  <a:cubicBezTo>
                    <a:pt x="56" y="200"/>
                    <a:pt x="112" y="248"/>
                    <a:pt x="192" y="248"/>
                  </a:cubicBezTo>
                  <a:cubicBezTo>
                    <a:pt x="272" y="248"/>
                    <a:pt x="384" y="192"/>
                    <a:pt x="480" y="152"/>
                  </a:cubicBezTo>
                  <a:cubicBezTo>
                    <a:pt x="576" y="112"/>
                    <a:pt x="664" y="16"/>
                    <a:pt x="768" y="8"/>
                  </a:cubicBezTo>
                  <a:cubicBezTo>
                    <a:pt x="872" y="0"/>
                    <a:pt x="1016" y="88"/>
                    <a:pt x="1104" y="104"/>
                  </a:cubicBezTo>
                  <a:cubicBezTo>
                    <a:pt x="1192" y="120"/>
                    <a:pt x="1264" y="104"/>
                    <a:pt x="1296" y="104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Freeform 59"/>
            <p:cNvSpPr>
              <a:spLocks/>
            </p:cNvSpPr>
            <p:nvPr/>
          </p:nvSpPr>
          <p:spPr bwMode="auto">
            <a:xfrm>
              <a:off x="3984" y="2728"/>
              <a:ext cx="1296" cy="303"/>
            </a:xfrm>
            <a:custGeom>
              <a:avLst/>
              <a:gdLst>
                <a:gd name="T0" fmla="*/ 0 w 1296"/>
                <a:gd name="T1" fmla="*/ 152 h 248"/>
                <a:gd name="T2" fmla="*/ 192 w 1296"/>
                <a:gd name="T3" fmla="*/ 248 h 248"/>
                <a:gd name="T4" fmla="*/ 480 w 1296"/>
                <a:gd name="T5" fmla="*/ 152 h 248"/>
                <a:gd name="T6" fmla="*/ 768 w 1296"/>
                <a:gd name="T7" fmla="*/ 8 h 248"/>
                <a:gd name="T8" fmla="*/ 1104 w 1296"/>
                <a:gd name="T9" fmla="*/ 104 h 248"/>
                <a:gd name="T10" fmla="*/ 1296 w 1296"/>
                <a:gd name="T11" fmla="*/ 10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6" h="248">
                  <a:moveTo>
                    <a:pt x="0" y="152"/>
                  </a:moveTo>
                  <a:cubicBezTo>
                    <a:pt x="56" y="200"/>
                    <a:pt x="112" y="248"/>
                    <a:pt x="192" y="248"/>
                  </a:cubicBezTo>
                  <a:cubicBezTo>
                    <a:pt x="272" y="248"/>
                    <a:pt x="384" y="192"/>
                    <a:pt x="480" y="152"/>
                  </a:cubicBezTo>
                  <a:cubicBezTo>
                    <a:pt x="576" y="112"/>
                    <a:pt x="664" y="16"/>
                    <a:pt x="768" y="8"/>
                  </a:cubicBezTo>
                  <a:cubicBezTo>
                    <a:pt x="872" y="0"/>
                    <a:pt x="1016" y="88"/>
                    <a:pt x="1104" y="104"/>
                  </a:cubicBezTo>
                  <a:cubicBezTo>
                    <a:pt x="1192" y="120"/>
                    <a:pt x="1264" y="104"/>
                    <a:pt x="1296" y="104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424447" y="2263730"/>
            <a:ext cx="8394700" cy="84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/>
              <a:t>(</a:t>
            </a:r>
            <a:r>
              <a:rPr lang="en-US" altLang="zh-CN" sz="2000" dirty="0"/>
              <a:t>1)</a:t>
            </a:r>
            <a:r>
              <a:rPr lang="zh-CN" altLang="en-US" sz="2000" b="1" dirty="0"/>
              <a:t>平动</a:t>
            </a:r>
            <a:r>
              <a:rPr lang="zh-CN" altLang="en-US" sz="2000" dirty="0"/>
              <a:t>：刚体在运动过程中，刚体内两点的直线在空间的指向总保持平行的运动。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819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624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、刚体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的运动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3496" y="1046734"/>
            <a:ext cx="8565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lnSpc>
                <a:spcPct val="120000"/>
              </a:lnSpc>
            </a:pPr>
            <a:r>
              <a:rPr kumimoji="1" lang="en-US" altLang="zh-CN" sz="2000" dirty="0" smtClean="0">
                <a:latin typeface="+mj-ea"/>
                <a:ea typeface="+mj-ea"/>
              </a:rPr>
              <a:t>1. </a:t>
            </a:r>
            <a:r>
              <a:rPr kumimoji="1" lang="zh-CN" altLang="en-US" sz="2000" dirty="0" smtClean="0">
                <a:latin typeface="+mj-ea"/>
                <a:ea typeface="+mj-ea"/>
              </a:rPr>
              <a:t>刚体：</a:t>
            </a:r>
            <a:r>
              <a:rPr kumimoji="1" lang="zh-CN" altLang="en-US" sz="2000" dirty="0">
                <a:latin typeface="+mj-ea"/>
                <a:ea typeface="+mj-ea"/>
              </a:rPr>
              <a:t>在力的作用下，形状和大小保持不变的</a:t>
            </a:r>
            <a:r>
              <a:rPr kumimoji="1" lang="zh-CN" altLang="en-US" sz="2000" dirty="0" smtClean="0">
                <a:latin typeface="+mj-ea"/>
                <a:ea typeface="+mj-ea"/>
              </a:rPr>
              <a:t>物体</a:t>
            </a:r>
            <a:r>
              <a:rPr kumimoji="1" lang="zh-CN" altLang="en-US" sz="2000" dirty="0">
                <a:latin typeface="+mj-ea"/>
                <a:ea typeface="+mj-ea"/>
              </a:rPr>
              <a:t>。或者物体内部任意两点的距离在运动</a:t>
            </a:r>
            <a:r>
              <a:rPr kumimoji="1" lang="zh-CN" altLang="en-US" sz="2000" dirty="0" smtClean="0">
                <a:latin typeface="+mj-ea"/>
                <a:ea typeface="+mj-ea"/>
              </a:rPr>
              <a:t>过程中</a:t>
            </a:r>
            <a:r>
              <a:rPr kumimoji="1" lang="zh-CN" altLang="en-US" sz="2000" dirty="0">
                <a:latin typeface="+mj-ea"/>
                <a:ea typeface="+mj-ea"/>
              </a:rPr>
              <a:t>始终保持不变的物体</a:t>
            </a:r>
            <a:r>
              <a:rPr kumimoji="1" lang="zh-CN" altLang="en-US" sz="2000" dirty="0" smtClean="0">
                <a:latin typeface="+mj-ea"/>
                <a:ea typeface="+mj-ea"/>
              </a:rPr>
              <a:t>，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刚体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是实际物体的一种理想的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模型。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0" name="Text Box 50"/>
          <p:cNvSpPr txBox="1">
            <a:spLocks noChangeArrowheads="1"/>
          </p:cNvSpPr>
          <p:nvPr/>
        </p:nvSpPr>
        <p:spPr bwMode="auto">
          <a:xfrm>
            <a:off x="291243" y="3888306"/>
            <a:ext cx="8490155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ED5A00"/>
                </a:solidFill>
                <a:latin typeface="+mj-ea"/>
                <a:ea typeface="+mj-ea"/>
              </a:rPr>
              <a:t>定轴转动</a:t>
            </a:r>
            <a:r>
              <a:rPr lang="zh-CN" altLang="en-US" sz="2000" dirty="0" smtClean="0"/>
              <a:t>中，</a:t>
            </a:r>
            <a:r>
              <a:rPr lang="zh-CN" altLang="en-US" sz="2000" dirty="0"/>
              <a:t>刚体内所有质点具有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相同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的</a:t>
            </a:r>
            <a:r>
              <a:rPr lang="zh-CN" altLang="en-US" sz="2000" dirty="0">
                <a:solidFill>
                  <a:srgbClr val="ED5A00"/>
                </a:solidFill>
                <a:latin typeface="+mj-ea"/>
                <a:ea typeface="+mj-ea"/>
              </a:rPr>
              <a:t>角位移、角速度和角加速度</a:t>
            </a:r>
            <a:r>
              <a:rPr lang="zh-CN" altLang="en-US" sz="2000" dirty="0" smtClean="0"/>
              <a:t>。（但是各个质点往往拥有不同的线量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（线位移、速度、加速度）</a:t>
            </a:r>
            <a:r>
              <a:rPr lang="zh-CN" altLang="en-US" sz="2000" dirty="0" smtClean="0"/>
              <a:t>）－－</a:t>
            </a:r>
            <a:r>
              <a:rPr lang="zh-CN" altLang="en-US" sz="2000" dirty="0"/>
              <a:t>刚体</a:t>
            </a:r>
            <a:r>
              <a:rPr lang="zh-CN" altLang="en-US" sz="2000" dirty="0" smtClean="0"/>
              <a:t>上任</a:t>
            </a:r>
            <a:r>
              <a:rPr lang="zh-CN" altLang="en-US" sz="2000" dirty="0"/>
              <a:t>一点作圆周运动的规律即可代表了刚体</a:t>
            </a:r>
            <a:r>
              <a:rPr lang="zh-CN" altLang="en-US" sz="2000" dirty="0" smtClean="0"/>
              <a:t>定轴转动</a:t>
            </a:r>
            <a:r>
              <a:rPr lang="zh-CN" altLang="en-US" sz="2000" dirty="0"/>
              <a:t>的规律。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386698" y="2714036"/>
            <a:ext cx="8394700" cy="1251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/>
              <a:t>(2)</a:t>
            </a:r>
            <a:r>
              <a:rPr lang="zh-CN" altLang="en-US" sz="2000" b="1" dirty="0" smtClean="0"/>
              <a:t>转动</a:t>
            </a:r>
            <a:r>
              <a:rPr lang="zh-CN" altLang="en-US" sz="2000" dirty="0" smtClean="0"/>
              <a:t>：</a:t>
            </a:r>
            <a:r>
              <a:rPr lang="zh-CN" altLang="en-US" sz="2000" dirty="0">
                <a:solidFill>
                  <a:srgbClr val="000000"/>
                </a:solidFill>
              </a:rPr>
              <a:t>若刚体上各点均绕同一直线做圆周运动。此直线叫</a:t>
            </a:r>
            <a:r>
              <a:rPr lang="zh-CN" altLang="en-US" sz="2000" b="1" dirty="0">
                <a:solidFill>
                  <a:schemeClr val="tx2"/>
                </a:solidFill>
              </a:rPr>
              <a:t>转轴</a:t>
            </a:r>
            <a:r>
              <a:rPr lang="zh-CN" altLang="en-US" sz="2000" dirty="0">
                <a:solidFill>
                  <a:srgbClr val="000000"/>
                </a:solidFill>
              </a:rPr>
              <a:t>。转轴不变的运动叫</a:t>
            </a:r>
            <a:r>
              <a:rPr lang="zh-CN" altLang="en-US" sz="2000" b="1" dirty="0">
                <a:solidFill>
                  <a:schemeClr val="tx2"/>
                </a:solidFill>
              </a:rPr>
              <a:t>定轴转动</a:t>
            </a:r>
          </a:p>
          <a:p>
            <a:pPr>
              <a:lnSpc>
                <a:spcPct val="130000"/>
              </a:lnSpc>
            </a:pP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624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、刚体的定轴转动</a:t>
            </a:r>
          </a:p>
        </p:txBody>
      </p:sp>
      <p:sp>
        <p:nvSpPr>
          <p:cNvPr id="17" name="矩形 16"/>
          <p:cNvSpPr/>
          <p:nvPr/>
        </p:nvSpPr>
        <p:spPr>
          <a:xfrm>
            <a:off x="99592" y="1046734"/>
            <a:ext cx="8795026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lnSpc>
                <a:spcPct val="120000"/>
              </a:lnSpc>
              <a:buFontTx/>
              <a:buAutoNum type="arabicPeriod"/>
            </a:pPr>
            <a:r>
              <a:rPr kumimoji="1" lang="zh-CN" altLang="en-US" sz="1800" dirty="0" smtClean="0">
                <a:latin typeface="+mj-ea"/>
                <a:ea typeface="+mj-ea"/>
              </a:rPr>
              <a:t>定轴转动的角量描述（回忆第一章）：</a:t>
            </a:r>
            <a:endParaRPr lang="en-US" altLang="zh-CN" sz="1800" dirty="0">
              <a:solidFill>
                <a:srgbClr val="000000"/>
              </a:solidFill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67979" y="2895390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18" y="585069"/>
            <a:ext cx="2515144" cy="21857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398" y="4997719"/>
            <a:ext cx="854745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zh-CN" altLang="en-US" sz="1800" dirty="0">
                <a:ea typeface="微软雅黑"/>
              </a:rPr>
              <a:t>角量和线量的关系</a:t>
            </a:r>
            <a:r>
              <a:rPr lang="zh-CN" altLang="en-US" sz="1800" dirty="0" smtClean="0">
                <a:ea typeface="微软雅黑"/>
              </a:rPr>
              <a:t>（</a:t>
            </a:r>
            <a:r>
              <a:rPr lang="zh-CN" altLang="en-US" sz="1800" dirty="0">
                <a:ea typeface="微软雅黑"/>
              </a:rPr>
              <a:t>回忆</a:t>
            </a:r>
            <a:r>
              <a:rPr lang="zh-CN" altLang="en-US" sz="1800" dirty="0" smtClean="0">
                <a:ea typeface="微软雅黑"/>
              </a:rPr>
              <a:t>第一章）：</a:t>
            </a:r>
            <a:endParaRPr lang="en-US" altLang="zh-CN" sz="1800" dirty="0">
              <a:solidFill>
                <a:srgbClr val="000000"/>
              </a:solidFill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6105" y="1508399"/>
            <a:ext cx="5526156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Times New Roman" panose="02020603050405020304" pitchFamily="18" charset="0"/>
              </a:rPr>
              <a:t>角坐标 </a:t>
            </a:r>
            <a:r>
              <a:rPr kumimoji="1"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（规定从轴正向看逆时针转动为正）</a:t>
            </a:r>
            <a:endParaRPr kumimoji="1" lang="en-US" altLang="zh-CN" sz="1800" dirty="0">
              <a:solidFill>
                <a:schemeClr val="accent1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Times New Roman" panose="02020603050405020304" pitchFamily="18" charset="0"/>
              </a:rPr>
              <a:t>角位移 </a:t>
            </a:r>
            <a:r>
              <a:rPr kumimoji="1"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kumimoji="1"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kumimoji="1" lang="en-US" altLang="zh-CN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Times New Roman" panose="02020603050405020304" pitchFamily="18" charset="0"/>
              </a:rPr>
              <a:t>刚体绕定轴转动的运动学方程 </a:t>
            </a:r>
            <a:r>
              <a:rPr kumimoji="1" lang="en-US" altLang="zh-CN" sz="1800" dirty="0" smtClean="0">
                <a:latin typeface="Times New Roman" panose="02020603050405020304" pitchFamily="18" charset="0"/>
              </a:rPr>
              <a:t>:</a:t>
            </a:r>
            <a:r>
              <a:rPr kumimoji="1" lang="en-US" altLang="zh-CN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θ(t)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18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1800" dirty="0" smtClean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latin typeface="Times New Roman" panose="02020603050405020304" pitchFamily="18" charset="0"/>
              </a:rPr>
              <a:t>角速度</a:t>
            </a:r>
            <a:endParaRPr kumimoji="1" lang="en-US" altLang="zh-CN" sz="1800" dirty="0" smtClean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1800" dirty="0">
              <a:solidFill>
                <a:schemeClr val="accent1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zh-CN" sz="1800" dirty="0" smtClean="0">
              <a:solidFill>
                <a:schemeClr val="accent1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 smtClean="0">
                <a:latin typeface="Times New Roman" panose="02020603050405020304" pitchFamily="18" charset="0"/>
              </a:rPr>
              <a:t>角加速度</a:t>
            </a:r>
            <a:endParaRPr kumimoji="1" lang="zh-CN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02654" y="1897284"/>
            <a:ext cx="16466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单位：弧度（</a:t>
            </a:r>
            <a:r>
              <a:rPr lang="en-US" altLang="zh-CN" dirty="0">
                <a:solidFill>
                  <a:srgbClr val="000000"/>
                </a:solidFill>
              </a:rPr>
              <a:t>rad</a:t>
            </a:r>
            <a:r>
              <a:rPr lang="zh-CN" altLang="en-US" dirty="0">
                <a:solidFill>
                  <a:srgbClr val="000000"/>
                </a:solidFill>
              </a:rPr>
              <a:t>）</a:t>
            </a:r>
          </a:p>
        </p:txBody>
      </p:sp>
      <p:graphicFrame>
        <p:nvGraphicFramePr>
          <p:cNvPr id="16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115787"/>
              </p:ext>
            </p:extLst>
          </p:nvPr>
        </p:nvGraphicFramePr>
        <p:xfrm>
          <a:off x="785425" y="2834246"/>
          <a:ext cx="3454141" cy="612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4" name="Equation" r:id="rId4" imgW="2057400" imgH="355320" progId="Equation.3">
                  <p:embed/>
                </p:oleObj>
              </mc:Choice>
              <mc:Fallback>
                <p:oleObj name="Equation" r:id="rId4" imgW="20574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425" y="2834246"/>
                        <a:ext cx="3454141" cy="612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258649"/>
              </p:ext>
            </p:extLst>
          </p:nvPr>
        </p:nvGraphicFramePr>
        <p:xfrm>
          <a:off x="4959108" y="2805788"/>
          <a:ext cx="2525057" cy="689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" name="Equation" r:id="rId6" imgW="1473120" imgH="393480" progId="Equation.3">
                  <p:embed/>
                </p:oleObj>
              </mc:Choice>
              <mc:Fallback>
                <p:oleObj name="Equation" r:id="rId6" imgW="14731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9108" y="2805788"/>
                        <a:ext cx="2525057" cy="689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92196"/>
              </p:ext>
            </p:extLst>
          </p:nvPr>
        </p:nvGraphicFramePr>
        <p:xfrm>
          <a:off x="4948014" y="3834745"/>
          <a:ext cx="2727134" cy="660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6" name="Equation" r:id="rId8" imgW="1625400" imgH="393480" progId="Equation.3">
                  <p:embed/>
                </p:oleObj>
              </mc:Choice>
              <mc:Fallback>
                <p:oleObj name="Equation" r:id="rId8" imgW="1625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014" y="3834745"/>
                        <a:ext cx="2727134" cy="660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653138"/>
              </p:ext>
            </p:extLst>
          </p:nvPr>
        </p:nvGraphicFramePr>
        <p:xfrm>
          <a:off x="785425" y="3804996"/>
          <a:ext cx="3415119" cy="643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7" name="Equation" r:id="rId10" imgW="2108160" imgH="393480" progId="Equation.3">
                  <p:embed/>
                </p:oleObj>
              </mc:Choice>
              <mc:Fallback>
                <p:oleObj name="Equation" r:id="rId10" imgW="2108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425" y="3804996"/>
                        <a:ext cx="3415119" cy="643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676521"/>
              </p:ext>
            </p:extLst>
          </p:nvPr>
        </p:nvGraphicFramePr>
        <p:xfrm>
          <a:off x="1659342" y="5508116"/>
          <a:ext cx="1342275" cy="373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8" name="公式" r:id="rId12" imgW="583920" imgH="177480" progId="Equation.3">
                  <p:embed/>
                </p:oleObj>
              </mc:Choice>
              <mc:Fallback>
                <p:oleObj name="公式" r:id="rId12" imgW="5839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9342" y="5508116"/>
                        <a:ext cx="1342275" cy="3730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449006"/>
              </p:ext>
            </p:extLst>
          </p:nvPr>
        </p:nvGraphicFramePr>
        <p:xfrm>
          <a:off x="3478978" y="5322934"/>
          <a:ext cx="2540561" cy="762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9" name="公式" r:id="rId14" imgW="1180800" imgH="393480" progId="Equation.3">
                  <p:embed/>
                </p:oleObj>
              </mc:Choice>
              <mc:Fallback>
                <p:oleObj name="公式" r:id="rId14" imgW="1180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978" y="5322934"/>
                        <a:ext cx="2540561" cy="762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732728"/>
              </p:ext>
            </p:extLst>
          </p:nvPr>
        </p:nvGraphicFramePr>
        <p:xfrm>
          <a:off x="1659342" y="6038735"/>
          <a:ext cx="3409096" cy="809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90" name="Equation" r:id="rId16" imgW="1803240" imgH="419040" progId="Equation.3">
                  <p:embed/>
                </p:oleObj>
              </mc:Choice>
              <mc:Fallback>
                <p:oleObj name="Equation" r:id="rId16" imgW="1803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9342" y="6038735"/>
                        <a:ext cx="3409096" cy="809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92713" y="4491426"/>
            <a:ext cx="83636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刚体上各点</a:t>
            </a:r>
            <a:r>
              <a:rPr kumimoji="1" lang="zh-CN" altLang="en-US" sz="2000" dirty="0" smtClean="0">
                <a:solidFill>
                  <a:srgbClr val="ED5A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瞬时角速度都相同</a:t>
            </a: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，角速度是描述刚体转动快慢的物理量。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41892" y="2549013"/>
            <a:ext cx="10887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单位：</a:t>
            </a:r>
            <a:r>
              <a:rPr lang="en-US" altLang="zh-CN" dirty="0">
                <a:solidFill>
                  <a:srgbClr val="000000"/>
                </a:solidFill>
              </a:rPr>
              <a:t>rad/s</a:t>
            </a:r>
          </a:p>
        </p:txBody>
      </p:sp>
    </p:spTree>
    <p:extLst>
      <p:ext uri="{BB962C8B-B14F-4D97-AF65-F5344CB8AC3E}">
        <p14:creationId xmlns:p14="http://schemas.microsoft.com/office/powerpoint/2010/main" val="22372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一、刚体的转动动能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3496" y="1046734"/>
            <a:ext cx="8086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lnSpc>
                <a:spcPct val="120000"/>
              </a:lnSpc>
            </a:pPr>
            <a:r>
              <a:rPr kumimoji="1" lang="en-US" altLang="zh-CN" sz="2000" dirty="0" smtClean="0">
                <a:latin typeface="+mj-ea"/>
                <a:ea typeface="+mj-ea"/>
              </a:rPr>
              <a:t>1. </a:t>
            </a:r>
            <a:r>
              <a:rPr kumimoji="1" lang="zh-CN" altLang="en-US" sz="2000" dirty="0" smtClean="0">
                <a:solidFill>
                  <a:srgbClr val="ED5A00"/>
                </a:solidFill>
                <a:latin typeface="+mj-ea"/>
                <a:ea typeface="+mj-ea"/>
              </a:rPr>
              <a:t>刚体</a:t>
            </a:r>
            <a:r>
              <a:rPr kumimoji="1" lang="zh-CN" altLang="en-US" sz="2000" dirty="0">
                <a:solidFill>
                  <a:srgbClr val="ED5A00"/>
                </a:solidFill>
                <a:latin typeface="+mj-ea"/>
                <a:ea typeface="+mj-ea"/>
              </a:rPr>
              <a:t>转动动能</a:t>
            </a:r>
            <a:r>
              <a:rPr kumimoji="1" lang="zh-CN" altLang="en-US" sz="2000" dirty="0">
                <a:latin typeface="+mj-ea"/>
                <a:ea typeface="+mj-ea"/>
              </a:rPr>
              <a:t>：构成刚体的所有质点动能的和。</a:t>
            </a:r>
          </a:p>
          <a:p>
            <a:pPr indent="-457200">
              <a:lnSpc>
                <a:spcPct val="120000"/>
              </a:lnSpc>
            </a:pPr>
            <a:endParaRPr kumimoji="1" lang="zh-CN" altLang="en-US" sz="2000" dirty="0">
              <a:latin typeface="+mj-ea"/>
              <a:ea typeface="+mj-ea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002768"/>
              </p:ext>
            </p:extLst>
          </p:nvPr>
        </p:nvGraphicFramePr>
        <p:xfrm>
          <a:off x="558800" y="1558925"/>
          <a:ext cx="767715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3" name="Equation" r:id="rId4" imgW="3962160" imgH="457200" progId="Equation.3">
                  <p:embed/>
                </p:oleObj>
              </mc:Choice>
              <mc:Fallback>
                <p:oleObj name="Equation" r:id="rId4" imgW="3962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558925"/>
                        <a:ext cx="7677150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00FF">
                                    <a:gamma/>
                                    <a:shade val="56078"/>
                                    <a:invGamma/>
                                  </a:srgbClr>
                                </a:gs>
                                <a:gs pos="100000">
                                  <a:srgbClr val="0000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578580"/>
              </p:ext>
            </p:extLst>
          </p:nvPr>
        </p:nvGraphicFramePr>
        <p:xfrm>
          <a:off x="3095625" y="3851275"/>
          <a:ext cx="339566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4" name="Equation" r:id="rId6" imgW="1879560" imgH="393480" progId="Equation.3">
                  <p:embed/>
                </p:oleObj>
              </mc:Choice>
              <mc:Fallback>
                <p:oleObj name="Equation" r:id="rId6" imgW="1879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3851275"/>
                        <a:ext cx="339566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597745"/>
              </p:ext>
            </p:extLst>
          </p:nvPr>
        </p:nvGraphicFramePr>
        <p:xfrm>
          <a:off x="490538" y="4705350"/>
          <a:ext cx="792162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5" name="Equation" r:id="rId8" imgW="4038480" imgH="482400" progId="Equation.3">
                  <p:embed/>
                </p:oleObj>
              </mc:Choice>
              <mc:Fallback>
                <p:oleObj name="Equation" r:id="rId8" imgW="40384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4705350"/>
                        <a:ext cx="7921625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103313" y="3338513"/>
            <a:ext cx="28860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整个刚体的动能为：</a:t>
            </a:r>
          </a:p>
        </p:txBody>
      </p:sp>
      <p:graphicFrame>
        <p:nvGraphicFramePr>
          <p:cNvPr id="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484909"/>
              </p:ext>
            </p:extLst>
          </p:nvPr>
        </p:nvGraphicFramePr>
        <p:xfrm>
          <a:off x="3825875" y="5370513"/>
          <a:ext cx="14795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6" name="Equation" r:id="rId10" imgW="787320" imgH="393480" progId="Equation.3">
                  <p:embed/>
                </p:oleObj>
              </mc:Choice>
              <mc:Fallback>
                <p:oleObj name="Equation" r:id="rId10" imgW="787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75" y="5370513"/>
                        <a:ext cx="147955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592843"/>
              </p:ext>
            </p:extLst>
          </p:nvPr>
        </p:nvGraphicFramePr>
        <p:xfrm>
          <a:off x="1143000" y="2498725"/>
          <a:ext cx="5232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7" name="Equation" r:id="rId12" imgW="2730240" imgH="393480" progId="Equation.3">
                  <p:embed/>
                </p:oleObj>
              </mc:Choice>
              <mc:Fallback>
                <p:oleObj name="Equation" r:id="rId12" imgW="2730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98725"/>
                        <a:ext cx="52324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圆角矩形标注 11"/>
              <p:cNvSpPr/>
              <p:nvPr/>
            </p:nvSpPr>
            <p:spPr>
              <a:xfrm>
                <a:off x="6491288" y="2357993"/>
                <a:ext cx="2652712" cy="2281476"/>
              </a:xfrm>
              <a:prstGeom prst="wedgeRoundRectCallout">
                <a:avLst>
                  <a:gd name="adj1" fmla="val -5582"/>
                  <a:gd name="adj2" fmla="val -68743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提到刚体，就请务必明确如下模型：由于刚体存在体积，所以认为刚体是由很多个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分布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在体积内的小的质量部分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6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（或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1600" dirty="0" err="1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i</a:t>
                </a:r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=1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3…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）构成的。刚体可以看成是这多个小质点组成的质点系。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2" name="圆角矩形标注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88" y="2357993"/>
                <a:ext cx="2652712" cy="2281476"/>
              </a:xfrm>
              <a:prstGeom prst="wedgeRoundRectCallout">
                <a:avLst>
                  <a:gd name="adj1" fmla="val -5582"/>
                  <a:gd name="adj2" fmla="val -68743"/>
                  <a:gd name="adj3" fmla="val 16667"/>
                </a:avLst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83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utoUpdateAnimBg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二、刚体的转动惯量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3496" y="1046734"/>
            <a:ext cx="86258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2000" dirty="0">
                <a:solidFill>
                  <a:srgbClr val="ED5A00"/>
                </a:solidFill>
                <a:latin typeface="+mj-ea"/>
                <a:ea typeface="+mj-ea"/>
              </a:rPr>
              <a:t> 转动惯量：</a:t>
            </a:r>
            <a:r>
              <a:rPr kumimoji="1"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当质点做平动时，反映其惯性的物理量是质量；当刚体转动时也有惯性，与平动时质量相当</a:t>
            </a:r>
            <a:r>
              <a:rPr kumimoji="1"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kumimoji="1" lang="zh-CN" altLang="en-US" sz="2000" dirty="0" smtClean="0">
                <a:latin typeface="+mj-ea"/>
                <a:ea typeface="+mj-ea"/>
              </a:rPr>
              <a:t>刚体</a:t>
            </a:r>
            <a:r>
              <a:rPr kumimoji="1" lang="zh-CN" altLang="en-US" sz="2000" dirty="0">
                <a:latin typeface="+mj-ea"/>
                <a:ea typeface="+mj-ea"/>
              </a:rPr>
              <a:t>转动</a:t>
            </a:r>
            <a:r>
              <a:rPr kumimoji="1" lang="zh-CN" altLang="en-US" sz="2000" dirty="0" smtClean="0">
                <a:latin typeface="+mj-ea"/>
                <a:ea typeface="+mj-ea"/>
              </a:rPr>
              <a:t>惯性大小的量度。</a:t>
            </a:r>
            <a:endParaRPr kumimoji="1" lang="zh-CN" altLang="en-US" sz="2000" dirty="0">
              <a:latin typeface="+mj-ea"/>
              <a:ea typeface="+mj-ea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525838" y="1899222"/>
            <a:ext cx="2271713" cy="72231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605418" y="5154763"/>
            <a:ext cx="2271712" cy="72231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103103"/>
              </p:ext>
            </p:extLst>
          </p:nvPr>
        </p:nvGraphicFramePr>
        <p:xfrm>
          <a:off x="1179513" y="1945260"/>
          <a:ext cx="46783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08" name="Equation" r:id="rId3" imgW="1841400" imgH="266400" progId="Equation.3">
                  <p:embed/>
                </p:oleObj>
              </mc:Choice>
              <mc:Fallback>
                <p:oleObj name="Equation" r:id="rId3" imgW="18414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1945260"/>
                        <a:ext cx="467836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055033"/>
              </p:ext>
            </p:extLst>
          </p:nvPr>
        </p:nvGraphicFramePr>
        <p:xfrm>
          <a:off x="3880055" y="5165877"/>
          <a:ext cx="1722438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09" name="Equation" r:id="rId5" imgW="685800" imgH="279360" progId="Equation.3">
                  <p:embed/>
                </p:oleObj>
              </mc:Choice>
              <mc:Fallback>
                <p:oleObj name="Equation" r:id="rId5" imgW="6858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0055" y="5165877"/>
                        <a:ext cx="1722438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9"/>
              <p:cNvSpPr txBox="1">
                <a:spLocks noChangeArrowheads="1"/>
              </p:cNvSpPr>
              <p:nvPr/>
            </p:nvSpPr>
            <p:spPr bwMode="auto">
              <a:xfrm>
                <a:off x="289801" y="2609558"/>
                <a:ext cx="8669471" cy="892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  <a:spcBef>
                    <a:spcPct val="50000"/>
                  </a:spcBef>
                </a:pPr>
                <a:r>
                  <a:rPr kumimoji="1"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　　</a:t>
                </a:r>
                <a:r>
                  <a:rPr kumimoji="1" lang="zh-CN" altLang="en-US" sz="20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刚体</a:t>
                </a:r>
                <a:r>
                  <a:rPr kumimoji="1"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对某一转轴</a:t>
                </a: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1" lang="zh-CN" altLang="en-US" sz="2000" dirty="0">
                    <a:solidFill>
                      <a:srgbClr val="ED5A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转动惯量</a:t>
                </a: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等于</a:t>
                </a:r>
                <a:r>
                  <a:rPr kumimoji="1" lang="zh-CN" altLang="en-US" sz="2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刚体中每一质</a:t>
                </a:r>
                <a:r>
                  <a:rPr kumimoji="1" lang="zh-CN" altLang="en-US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</a:t>
                </a:r>
                <a:r>
                  <a:rPr kumimoji="1" lang="en-US" altLang="zh-CN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kumimoji="1"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kumimoji="1" lang="zh-CN" altLang="en-US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</a:t>
                </a:r>
                <a:r>
                  <a:rPr kumimoji="1" lang="zh-CN" altLang="en-US" sz="2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到转轴的</a:t>
                </a:r>
                <a:r>
                  <a:rPr kumimoji="1" lang="zh-CN" altLang="en-US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垂直距离</a:t>
                </a:r>
                <a:r>
                  <a:rPr kumimoji="1" lang="en-US" altLang="zh-CN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kumimoji="1" lang="zh-CN" altLang="en-US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平方</a:t>
                </a:r>
                <a:r>
                  <a:rPr kumimoji="1" lang="zh-CN" altLang="en-US" sz="2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乘积</a:t>
                </a: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1" lang="zh-CN" altLang="en-US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总和</a:t>
                </a:r>
                <a:r>
                  <a:rPr kumimoji="1" lang="en-US" altLang="zh-CN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kumimoji="1" lang="en-US" altLang="zh-CN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kumimoji="1" lang="zh-CN" altLang="en-US" sz="20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1" lang="zh-CN" altLang="en-US" sz="2000" baseline="30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801" y="2609558"/>
                <a:ext cx="8669471" cy="892552"/>
              </a:xfrm>
              <a:prstGeom prst="rect">
                <a:avLst/>
              </a:prstGeom>
              <a:blipFill rotWithShape="0">
                <a:blip r:embed="rId7"/>
                <a:stretch>
                  <a:fillRect l="-774" r="-703" b="-75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35602" y="4648183"/>
            <a:ext cx="6562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对质量连续分布的刚体，上式可写成积分形式：</a:t>
            </a:r>
          </a:p>
        </p:txBody>
      </p:sp>
      <p:sp>
        <p:nvSpPr>
          <p:cNvPr id="4" name="矩形 3"/>
          <p:cNvSpPr/>
          <p:nvPr/>
        </p:nvSpPr>
        <p:spPr>
          <a:xfrm>
            <a:off x="835602" y="6204622"/>
            <a:ext cx="6872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转动惯量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刚体的形状、大小、质量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分布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及转轴位置有关。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圆角矩形标注 11"/>
              <p:cNvSpPr/>
              <p:nvPr/>
            </p:nvSpPr>
            <p:spPr>
              <a:xfrm>
                <a:off x="3880055" y="3284741"/>
                <a:ext cx="4680396" cy="1191816"/>
              </a:xfrm>
              <a:prstGeom prst="wedgeRoundRectCallout">
                <a:avLst>
                  <a:gd name="adj1" fmla="val -5582"/>
                  <a:gd name="adj2" fmla="val -68743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提到刚体，就请务必明确如下模型：由于刚体存在体积，所以认为刚体是由很多个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分布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在体积内的小的质量部分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16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（或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1600" dirty="0" err="1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i</a:t>
                </a:r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=1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en-US" altLang="zh-CN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3…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）构成的。刚体可以看成是这多个小质点组成的质点系。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2" name="圆角矩形标注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055" y="3284741"/>
                <a:ext cx="4680396" cy="1191816"/>
              </a:xfrm>
              <a:prstGeom prst="wedgeRoundRectCallout">
                <a:avLst>
                  <a:gd name="adj1" fmla="val -5582"/>
                  <a:gd name="adj2" fmla="val -68743"/>
                  <a:gd name="adj3" fmla="val 16667"/>
                </a:avLst>
              </a:prstGeom>
              <a:blipFill rotWithShape="0">
                <a:blip r:embed="rId8"/>
                <a:stretch>
                  <a:fillRect r="-1299" b="-8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9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build="p" autoUpdateAnimBg="0"/>
      <p:bldP spid="20" grpId="0" build="p" autoUpdateAnimBg="0"/>
      <p:bldP spid="4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二、刚体的转动惯量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6695" y="1179137"/>
            <a:ext cx="8106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刚体的质量分布为体分布、面分布和线分布的</a:t>
            </a:r>
            <a:r>
              <a:rPr lang="zh-CN" altLang="en-US" sz="2000" dirty="0" smtClean="0"/>
              <a:t>转动惯量</a:t>
            </a:r>
            <a:r>
              <a:rPr lang="zh-CN" altLang="en-US" sz="2000" dirty="0"/>
              <a:t>的表示</a:t>
            </a:r>
            <a:r>
              <a:rPr lang="zh-CN" altLang="en-US" sz="2000" dirty="0" smtClean="0"/>
              <a:t>式：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045" y="1650094"/>
            <a:ext cx="2672839" cy="169240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86695" y="3257315"/>
            <a:ext cx="8421489" cy="2721558"/>
            <a:chOff x="486695" y="3257315"/>
            <a:chExt cx="8421489" cy="272155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8327" y="4227871"/>
              <a:ext cx="1509857" cy="157946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86695" y="3257315"/>
              <a:ext cx="7062325" cy="2721558"/>
              <a:chOff x="486695" y="3257315"/>
              <a:chExt cx="7062325" cy="272155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86695" y="3257315"/>
                <a:ext cx="7062325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/>
                  <a:t>平行轴定理：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       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刚体</a:t>
                </a:r>
                <a:r>
                  <a:rPr lang="zh-CN" altLang="en-US" sz="2000" dirty="0">
                    <a:latin typeface="+mj-ea"/>
                    <a:ea typeface="+mj-ea"/>
                  </a:rPr>
                  <a:t>对任意转轴的转动惯量</a:t>
                </a:r>
                <a:r>
                  <a:rPr lang="en-US" altLang="zh-CN" sz="2000" dirty="0" smtClean="0">
                    <a:latin typeface="+mj-ea"/>
                    <a:ea typeface="+mj-ea"/>
                  </a:rPr>
                  <a:t>J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，等于</a:t>
                </a:r>
                <a:r>
                  <a:rPr lang="zh-CN" altLang="en-US" sz="2000" dirty="0">
                    <a:latin typeface="+mj-ea"/>
                    <a:ea typeface="+mj-ea"/>
                  </a:rPr>
                  <a:t>通过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刚体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质心</a:t>
                </a:r>
                <a:r>
                  <a:rPr lang="en-US" altLang="zh-CN" sz="2000" dirty="0" smtClean="0">
                    <a:latin typeface="+mj-ea"/>
                    <a:ea typeface="+mj-ea"/>
                  </a:rPr>
                  <a:t>(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且</a:t>
                </a:r>
                <a:r>
                  <a:rPr lang="zh-CN" altLang="en-US" sz="2000" dirty="0">
                    <a:latin typeface="+mj-ea"/>
                    <a:ea typeface="+mj-ea"/>
                  </a:rPr>
                  <a:t>与该轴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平行</a:t>
                </a:r>
                <a:r>
                  <a:rPr lang="en-US" altLang="zh-CN" sz="2000" dirty="0" smtClean="0">
                    <a:latin typeface="+mj-ea"/>
                    <a:ea typeface="+mj-ea"/>
                  </a:rPr>
                  <a:t>)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的轴</a:t>
                </a:r>
                <a:r>
                  <a:rPr lang="zh-CN" altLang="en-US" sz="2000" dirty="0">
                    <a:latin typeface="+mj-ea"/>
                    <a:ea typeface="+mj-ea"/>
                  </a:rPr>
                  <a:t>的转动惯量</a:t>
                </a:r>
                <a:r>
                  <a:rPr lang="en-US" altLang="zh-CN" sz="2000" dirty="0" smtClean="0">
                    <a:latin typeface="+mj-ea"/>
                    <a:ea typeface="+mj-ea"/>
                  </a:rPr>
                  <a:t>J</a:t>
                </a:r>
                <a:r>
                  <a:rPr lang="en-US" altLang="zh-CN" sz="2000" baseline="-25000" dirty="0" smtClean="0">
                    <a:latin typeface="+mj-ea"/>
                    <a:ea typeface="+mj-ea"/>
                  </a:rPr>
                  <a:t>C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，加上</a:t>
                </a:r>
                <a:r>
                  <a:rPr lang="zh-CN" altLang="en-US" sz="2000" dirty="0">
                    <a:latin typeface="+mj-ea"/>
                    <a:ea typeface="+mj-ea"/>
                  </a:rPr>
                  <a:t>刚体</a:t>
                </a:r>
                <a:r>
                  <a:rPr lang="zh-CN" altLang="en-US" sz="2000" dirty="0" smtClean="0">
                    <a:latin typeface="+mj-ea"/>
                    <a:ea typeface="+mj-ea"/>
                  </a:rPr>
                  <a:t>质量</a:t>
                </a:r>
                <a:r>
                  <a:rPr lang="zh-CN" altLang="en-US" sz="2000" dirty="0">
                    <a:latin typeface="+mj-ea"/>
                    <a:ea typeface="+mj-ea"/>
                  </a:rPr>
                  <a:t>与两轴间的距离</a:t>
                </a:r>
                <a:r>
                  <a:rPr lang="en-US" altLang="zh-CN" sz="2000" dirty="0">
                    <a:latin typeface="+mj-ea"/>
                    <a:ea typeface="+mj-ea"/>
                  </a:rPr>
                  <a:t>d</a:t>
                </a:r>
                <a:r>
                  <a:rPr lang="zh-CN" altLang="en-US" sz="2000" dirty="0">
                    <a:latin typeface="+mj-ea"/>
                    <a:ea typeface="+mj-ea"/>
                  </a:rPr>
                  <a:t>的平方的乘积。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894622" y="4686211"/>
                <a:ext cx="5161960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/>
                  <a:t>J = </a:t>
                </a:r>
                <a:r>
                  <a:rPr lang="en-US" altLang="zh-CN" sz="1800" dirty="0" err="1"/>
                  <a:t>J</a:t>
                </a:r>
                <a:r>
                  <a:rPr lang="en-US" altLang="zh-CN" sz="1800" baseline="-25000" dirty="0" err="1"/>
                  <a:t>c</a:t>
                </a:r>
                <a:r>
                  <a:rPr lang="en-US" altLang="zh-CN" sz="1800" dirty="0"/>
                  <a:t> + </a:t>
                </a:r>
                <a:r>
                  <a:rPr lang="en-US" altLang="zh-CN" sz="1800" dirty="0" smtClean="0"/>
                  <a:t>md</a:t>
                </a:r>
                <a:r>
                  <a:rPr lang="en-US" altLang="zh-CN" sz="1800" baseline="30000" dirty="0" smtClean="0"/>
                  <a:t>2</a:t>
                </a:r>
              </a:p>
              <a:p>
                <a:endParaRPr lang="en-US" altLang="zh-CN" sz="1800" baseline="30000" dirty="0"/>
              </a:p>
              <a:p>
                <a:endParaRPr lang="en-US" altLang="zh-CN" sz="1800" baseline="30000" dirty="0" smtClean="0"/>
              </a:p>
              <a:p>
                <a:r>
                  <a:rPr lang="en-US" altLang="zh-CN" sz="1800" dirty="0" err="1"/>
                  <a:t>J</a:t>
                </a:r>
                <a:r>
                  <a:rPr lang="en-US" altLang="zh-CN" sz="1800" baseline="-25000" dirty="0" err="1"/>
                  <a:t>c</a:t>
                </a:r>
                <a:r>
                  <a:rPr lang="en-US" altLang="zh-CN" sz="1800" dirty="0"/>
                  <a:t> = J </a:t>
                </a:r>
                <a:r>
                  <a:rPr lang="en-US" altLang="zh-CN" sz="1800" baseline="-25000" dirty="0" smtClean="0"/>
                  <a:t>min   </a:t>
                </a:r>
                <a:r>
                  <a:rPr lang="en-US" altLang="zh-CN" sz="1800" dirty="0" smtClean="0"/>
                  <a:t>(</a:t>
                </a:r>
                <a:r>
                  <a:rPr lang="zh-CN" altLang="en-US" sz="16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转轴的方向不变时，对“通过质心的转轴”的转动惯量最小</a:t>
                </a:r>
                <a:r>
                  <a:rPr lang="en-US" altLang="zh-CN" sz="1800" dirty="0" smtClean="0"/>
                  <a:t>)</a:t>
                </a:r>
                <a:endParaRPr lang="zh-CN" altLang="en-US" sz="1800" baseline="-25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03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AFD23-7FD8-4D17-A0A1-97F143C0E2EC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74" y="1447493"/>
            <a:ext cx="6858000" cy="51625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1603" y="1046734"/>
            <a:ext cx="7133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kumimoji="1" lang="zh-CN" altLang="en-US" sz="2000" dirty="0">
                <a:latin typeface="微软雅黑"/>
                <a:ea typeface="微软雅黑"/>
              </a:rPr>
              <a:t> 常用</a:t>
            </a:r>
            <a:r>
              <a:rPr kumimoji="1" lang="zh-CN" altLang="en-US" sz="2000" dirty="0" smtClean="0">
                <a:latin typeface="微软雅黑"/>
                <a:ea typeface="微软雅黑"/>
              </a:rPr>
              <a:t>转动惯量（注意刚体的形状和轴的位置，轴的方向）</a:t>
            </a:r>
            <a:endParaRPr lang="zh-CN" alt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004239" y="280768"/>
            <a:ext cx="2271712" cy="72231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099360"/>
              </p:ext>
            </p:extLst>
          </p:nvPr>
        </p:nvGraphicFramePr>
        <p:xfrm>
          <a:off x="4250301" y="295056"/>
          <a:ext cx="1722438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5" name="Equation" r:id="rId4" imgW="685800" imgH="279360" progId="Equation.3">
                  <p:embed/>
                </p:oleObj>
              </mc:Choice>
              <mc:Fallback>
                <p:oleObj name="Equation" r:id="rId4" imgW="6858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0301" y="295056"/>
                        <a:ext cx="1722438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80000" y="585069"/>
            <a:ext cx="7218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二、刚体的转动惯量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4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6381574187e997b2c9de1ec6f89284451fdd7c2"/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23-新闻联播">
      <a:dk1>
        <a:srgbClr val="000000"/>
      </a:dk1>
      <a:lt1>
        <a:sysClr val="window" lastClr="FFFFFF"/>
      </a:lt1>
      <a:dk2>
        <a:srgbClr val="3F3F3F"/>
      </a:dk2>
      <a:lt2>
        <a:srgbClr val="FCFCFC"/>
      </a:lt2>
      <a:accent1>
        <a:srgbClr val="165799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70C0"/>
      </a:hlink>
      <a:folHlink>
        <a:srgbClr val="0070C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just">
          <a:spcAft>
            <a:spcPts val="1200"/>
          </a:spcAft>
          <a:buClr>
            <a:schemeClr val="folHlink"/>
          </a:buClr>
          <a:buSzPct val="60000"/>
          <a:buFont typeface="Wingdings" panose="05000000000000000000" pitchFamily="2" charset="2"/>
          <a:buNone/>
          <a:defRPr kumimoji="1" sz="1800" dirty="0" smtClean="0">
            <a:solidFill>
              <a:srgbClr val="000000"/>
            </a:solidFill>
            <a:latin typeface="+mn-ea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14677</TotalTime>
  <Words>2371</Words>
  <Application>Microsoft Office PowerPoint</Application>
  <PresentationFormat>全屏显示(4:3)</PresentationFormat>
  <Paragraphs>209</Paragraphs>
  <Slides>24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方正姚体</vt:lpstr>
      <vt:lpstr>华文新魏</vt:lpstr>
      <vt:lpstr>楷体</vt:lpstr>
      <vt:lpstr>宋体</vt:lpstr>
      <vt:lpstr>微软雅黑</vt:lpstr>
      <vt:lpstr>微软雅黑 Light</vt:lpstr>
      <vt:lpstr>Arial</vt:lpstr>
      <vt:lpstr>Calibri</vt:lpstr>
      <vt:lpstr>Cambria Math</vt:lpstr>
      <vt:lpstr>Segoe UI Black</vt:lpstr>
      <vt:lpstr>Tahoma</vt:lpstr>
      <vt:lpstr>Times New Roman</vt:lpstr>
      <vt:lpstr>Wingdings</vt:lpstr>
      <vt:lpstr>Office 主题</vt:lpstr>
      <vt:lpstr>Equation</vt:lpstr>
      <vt:lpstr>公式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小鹿PPT；http://pptx.taobao.com</dc:title>
  <dc:creator>小鹿PPT;http://pptx.taobao.com</dc:creator>
  <dc:description>小鹿PPT；http://pptx.taobao.com</dc:description>
  <cp:lastModifiedBy>PanPan</cp:lastModifiedBy>
  <cp:revision>837</cp:revision>
  <dcterms:created xsi:type="dcterms:W3CDTF">2015-03-31T05:49:04Z</dcterms:created>
  <dcterms:modified xsi:type="dcterms:W3CDTF">2019-10-13T16:11:59Z</dcterms:modified>
</cp:coreProperties>
</file>